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16"/>
  </p:notesMasterIdLst>
  <p:sldIdLst>
    <p:sldId id="270" r:id="rId5"/>
    <p:sldId id="271" r:id="rId6"/>
    <p:sldId id="287" r:id="rId7"/>
    <p:sldId id="256" r:id="rId8"/>
    <p:sldId id="288" r:id="rId9"/>
    <p:sldId id="272" r:id="rId10"/>
    <p:sldId id="273" r:id="rId11"/>
    <p:sldId id="274" r:id="rId12"/>
    <p:sldId id="275" r:id="rId13"/>
    <p:sldId id="289" r:id="rId14"/>
    <p:sldId id="290" r:id="rId15"/>
  </p:sldIdLst>
  <p:sldSz cx="9144000" cy="6858000" type="screen4x3"/>
  <p:notesSz cx="6858000" cy="9144000"/>
  <p:embeddedFontLst>
    <p:embeddedFont>
      <p:font typeface="Bahnschrift Condensed" panose="020B0502040204020203" pitchFamily="34" charset="0"/>
      <p:regular r:id="rId17"/>
      <p:bold r:id="rId18"/>
    </p:embeddedFont>
    <p:embeddedFont>
      <p:font typeface="Century Gothic" panose="020B0502020202020204" pitchFamily="34" charset="0"/>
      <p:regular r:id="rId19"/>
      <p:bold r:id="rId20"/>
      <p:italic r:id="rId21"/>
      <p:boldItalic r:id="rId22"/>
    </p:embeddedFont>
    <p:embeddedFont>
      <p:font typeface="メイリオ" panose="020B0604030504040204" pitchFamily="50" charset="-128"/>
      <p:regular r:id="rId23"/>
      <p:bold r:id="rId24"/>
      <p:italic r:id="rId25"/>
      <p:boldItalic r:id="rId26"/>
    </p:embeddedFont>
    <p:embeddedFont>
      <p:font typeface="メイリオ" panose="020B0604030504040204" pitchFamily="50" charset="-128"/>
      <p:regular r:id="rId23"/>
      <p:bold r:id="rId24"/>
      <p:italic r:id="rId25"/>
      <p:boldItalic r:id="rId26"/>
    </p:embeddedFont>
    <p:embeddedFont>
      <p:font typeface="游ゴシック" panose="020B0400000000000000" pitchFamily="50" charset="-128"/>
      <p:regular r:id="rId27"/>
      <p:bold r:id="rId2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71D313-036C-4021-92DD-22811BF0DD0F}" v="591" dt="2019-12-16T08:25:04.131"/>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8" d="100"/>
          <a:sy n="98" d="100"/>
        </p:scale>
        <p:origin x="192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media/hdphoto1.wdp>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2019/12/16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8B1A4AD6-C6A9-4C5E-9788-5C2956ACA0A8}" type="datetime1">
              <a:rPr kumimoji="1" lang="ja-JP" altLang="en-US" smtClean="0"/>
              <a:t>2019/12/16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0BE96CDE-FCEC-4058-B41A-998C8FCC4EBB}" type="datetime1">
              <a:rPr kumimoji="1" lang="ja-JP" altLang="en-US" smtClean="0"/>
              <a:t>2019/12/16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656B13BB-D60E-4F0F-97CD-09689C5E4BBA}" type="datetime1">
              <a:rPr kumimoji="1" lang="ja-JP" altLang="en-US" smtClean="0"/>
              <a:t>2019/12/16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1460AB36-C508-40AE-B247-FC9A50C8DBAB}" type="datetime1">
              <a:rPr kumimoji="1" lang="ja-JP" altLang="en-US" smtClean="0"/>
              <a:t>2019/12/16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2019/12/16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794118D1-0398-4067-9E1C-38DF593B8084}" type="datetime1">
              <a:rPr kumimoji="1" lang="ja-JP" altLang="en-US" smtClean="0"/>
              <a:t>2019/12/16</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BBFCC487-9278-492A-9780-752495BDFA7F}" type="datetime1">
              <a:rPr kumimoji="1" lang="ja-JP" altLang="en-US" smtClean="0"/>
              <a:t>2019/12/16</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F5C08CC-CBF0-4394-86CE-A092A6A51B4B}" type="datetime1">
              <a:rPr kumimoji="1" lang="ja-JP" altLang="en-US" smtClean="0"/>
              <a:t>2019/12/16</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2019/12/16</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2019/12/16</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2019/12/16</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2019/12/16</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4.jpg"/><Relationship Id="rId3" Type="http://schemas.openxmlformats.org/officeDocument/2006/relationships/image" Target="../media/image9.jpg"/><Relationship Id="rId7" Type="http://schemas.openxmlformats.org/officeDocument/2006/relationships/image" Target="../media/image13.jpg"/><Relationship Id="rId2" Type="http://schemas.openxmlformats.org/officeDocument/2006/relationships/image" Target="../media/image8.jpg"/><Relationship Id="rId1" Type="http://schemas.openxmlformats.org/officeDocument/2006/relationships/slideLayout" Target="../slideLayouts/slideLayout1.xml"/><Relationship Id="rId6" Type="http://schemas.openxmlformats.org/officeDocument/2006/relationships/image" Target="../media/image12.jpg"/><Relationship Id="rId11" Type="http://schemas.openxmlformats.org/officeDocument/2006/relationships/image" Target="../media/image17.jpg"/><Relationship Id="rId5" Type="http://schemas.openxmlformats.org/officeDocument/2006/relationships/image" Target="../media/image11.jpg"/><Relationship Id="rId10" Type="http://schemas.openxmlformats.org/officeDocument/2006/relationships/image" Target="../media/image16.jpg"/><Relationship Id="rId4" Type="http://schemas.openxmlformats.org/officeDocument/2006/relationships/image" Target="../media/image10.jpg"/><Relationship Id="rId9" Type="http://schemas.openxmlformats.org/officeDocument/2006/relationships/image" Target="../media/image1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3.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264802378"/>
              </p:ext>
            </p:extLst>
          </p:nvPr>
        </p:nvGraphicFramePr>
        <p:xfrm>
          <a:off x="599845" y="969361"/>
          <a:ext cx="6200140" cy="2407920"/>
        </p:xfrm>
        <a:graphic>
          <a:graphicData uri="http://schemas.openxmlformats.org/drawingml/2006/table">
            <a:tbl>
              <a:tblPr firstRow="1" bandRow="1">
                <a:tableStyleId>{5C22544A-7EE6-4342-B048-85BDC9FD1C3A}</a:tableStyleId>
              </a:tblPr>
              <a:tblGrid>
                <a:gridCol w="71310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211158">
                <a:tc>
                  <a:txBody>
                    <a:bodyPr/>
                    <a:lstStyle/>
                    <a:p>
                      <a:r>
                        <a:rPr kumimoji="1" lang="en-US" altLang="ja-JP" sz="800"/>
                        <a:t>2019.12.03</a:t>
                      </a:r>
                      <a:endParaRPr kumimoji="1" lang="ja-JP" altLang="en-US" sz="800"/>
                    </a:p>
                  </a:txBody>
                  <a:tcPr/>
                </a:tc>
                <a:tc>
                  <a:txBody>
                    <a:bodyPr/>
                    <a:lstStyle/>
                    <a:p>
                      <a:r>
                        <a:rPr kumimoji="1" lang="ja-JP" altLang="en-US" sz="800"/>
                        <a:t>書類作成</a:t>
                      </a:r>
                    </a:p>
                  </a:txBody>
                  <a:tcPr/>
                </a:tc>
                <a:tc>
                  <a:txBody>
                    <a:bodyPr/>
                    <a:lstStyle/>
                    <a:p>
                      <a:endParaRPr kumimoji="1" lang="ja-JP" altLang="en-US" sz="800"/>
                    </a:p>
                  </a:txBody>
                  <a:tcPr/>
                </a:tc>
                <a:extLst>
                  <a:ext uri="{0D108BD9-81ED-4DB2-BD59-A6C34878D82A}">
                    <a16:rowId xmlns:a16="http://schemas.microsoft.com/office/drawing/2014/main" val="4167916527"/>
                  </a:ext>
                </a:extLst>
              </a:tr>
              <a:tr h="0">
                <a:tc>
                  <a:txBody>
                    <a:bodyPr/>
                    <a:lstStyle/>
                    <a:p>
                      <a:r>
                        <a:rPr kumimoji="1" lang="en-US" altLang="ja-JP" sz="800" dirty="0"/>
                        <a:t>2019.12.10</a:t>
                      </a:r>
                      <a:endParaRPr kumimoji="1" lang="ja-JP" altLang="en-US" sz="800" dirty="0"/>
                    </a:p>
                  </a:txBody>
                  <a:tcPr/>
                </a:tc>
                <a:tc>
                  <a:txBody>
                    <a:bodyPr/>
                    <a:lstStyle/>
                    <a:p>
                      <a:r>
                        <a:rPr kumimoji="1" lang="ja-JP" altLang="en-US" sz="800"/>
                        <a:t>概要追加</a:t>
                      </a:r>
                    </a:p>
                  </a:txBody>
                  <a:tcPr/>
                </a:tc>
                <a:tc>
                  <a:txBody>
                    <a:bodyPr/>
                    <a:lstStyle/>
                    <a:p>
                      <a:endParaRPr kumimoji="1" lang="ja-JP" altLang="en-US" sz="800"/>
                    </a:p>
                  </a:txBody>
                  <a:tcPr/>
                </a:tc>
                <a:extLst>
                  <a:ext uri="{0D108BD9-81ED-4DB2-BD59-A6C34878D82A}">
                    <a16:rowId xmlns:a16="http://schemas.microsoft.com/office/drawing/2014/main" val="224538453"/>
                  </a:ext>
                </a:extLst>
              </a:tr>
              <a:tr h="0">
                <a:tc>
                  <a:txBody>
                    <a:bodyPr/>
                    <a:lstStyle/>
                    <a:p>
                      <a:r>
                        <a:rPr kumimoji="1" lang="en-US" altLang="ja-JP" sz="800" dirty="0"/>
                        <a:t>2019.12.11</a:t>
                      </a:r>
                      <a:endParaRPr kumimoji="1" lang="ja-JP" altLang="en-US" sz="800" dirty="0"/>
                    </a:p>
                  </a:txBody>
                  <a:tcPr/>
                </a:tc>
                <a:tc>
                  <a:txBody>
                    <a:bodyPr/>
                    <a:lstStyle/>
                    <a:p>
                      <a:r>
                        <a:rPr kumimoji="1" lang="en-US" altLang="ja-JP" sz="800" dirty="0"/>
                        <a:t>#183 </a:t>
                      </a:r>
                      <a:r>
                        <a:rPr kumimoji="1" lang="ja-JP" altLang="en-US" sz="800" dirty="0"/>
                        <a:t>兵科を最新のものに更新</a:t>
                      </a:r>
                      <a:endParaRPr kumimoji="1" lang="en-US" altLang="ja-JP" sz="800" dirty="0"/>
                    </a:p>
                    <a:p>
                      <a:r>
                        <a:rPr kumimoji="1" lang="en-US" altLang="ja-JP" sz="800"/>
                        <a:t>#183 </a:t>
                      </a:r>
                      <a:r>
                        <a:rPr kumimoji="1" lang="ja-JP" altLang="en-US" sz="800"/>
                        <a:t>キャラ</a:t>
                      </a:r>
                      <a:r>
                        <a:rPr kumimoji="1" lang="ja-JP" altLang="en-US" sz="800" dirty="0"/>
                        <a:t>選択の内容を修正</a:t>
                      </a:r>
                      <a:endParaRPr kumimoji="1" lang="en-US" altLang="ja-JP" sz="800" dirty="0"/>
                    </a:p>
                    <a:p>
                      <a:r>
                        <a:rPr kumimoji="1" lang="en-US" altLang="ja-JP" sz="800" dirty="0"/>
                        <a:t>#183 </a:t>
                      </a:r>
                      <a:r>
                        <a:rPr kumimoji="1" lang="ja-JP" altLang="en-US" sz="800" dirty="0"/>
                        <a:t>発射演出の修正</a:t>
                      </a:r>
                      <a:endParaRPr kumimoji="1" lang="en-US" altLang="ja-JP" sz="800" dirty="0"/>
                    </a:p>
                    <a:p>
                      <a:r>
                        <a:rPr kumimoji="1" lang="en-US" altLang="ja-JP" sz="800" dirty="0"/>
                        <a:t>#163 </a:t>
                      </a:r>
                      <a:r>
                        <a:rPr kumimoji="1" lang="ja-JP" altLang="en-US" sz="800" dirty="0"/>
                        <a:t>搭乗者のステータスについて修正</a:t>
                      </a:r>
                      <a:endParaRPr kumimoji="1" lang="en-US" altLang="ja-JP" sz="800" dirty="0"/>
                    </a:p>
                  </a:txBody>
                  <a:tcPr/>
                </a:tc>
                <a:tc>
                  <a:txBody>
                    <a:bodyPr/>
                    <a:lstStyle/>
                    <a:p>
                      <a:endParaRPr kumimoji="1" lang="en-US" altLang="ja-JP" sz="800"/>
                    </a:p>
                  </a:txBody>
                  <a:tcPr/>
                </a:tc>
                <a:extLst>
                  <a:ext uri="{0D108BD9-81ED-4DB2-BD59-A6C34878D82A}">
                    <a16:rowId xmlns:a16="http://schemas.microsoft.com/office/drawing/2014/main" val="432273792"/>
                  </a:ext>
                </a:extLst>
              </a:tr>
              <a:tr h="0">
                <a:tc>
                  <a:txBody>
                    <a:bodyPr/>
                    <a:lstStyle/>
                    <a:p>
                      <a:r>
                        <a:rPr kumimoji="1" lang="en-US" altLang="ja-JP" sz="800" dirty="0"/>
                        <a:t>2019.12.16</a:t>
                      </a:r>
                      <a:endParaRPr kumimoji="1" lang="ja-JP" altLang="en-US" sz="800" dirty="0"/>
                    </a:p>
                  </a:txBody>
                  <a:tcPr/>
                </a:tc>
                <a:tc>
                  <a:txBody>
                    <a:bodyPr/>
                    <a:lstStyle/>
                    <a:p>
                      <a:r>
                        <a:rPr kumimoji="1" lang="en-US" altLang="ja-JP" sz="800" dirty="0"/>
                        <a:t>#191 P10 </a:t>
                      </a:r>
                      <a:r>
                        <a:rPr kumimoji="1" lang="ja-JP" altLang="en-US" sz="800" dirty="0"/>
                        <a:t>シーンが強化でかわることは無いと追記</a:t>
                      </a:r>
                      <a:endParaRPr kumimoji="1" lang="en-US" altLang="ja-JP" sz="800" dirty="0"/>
                    </a:p>
                    <a:p>
                      <a:r>
                        <a:rPr kumimoji="1" lang="ja-JP" altLang="en-US" sz="800" dirty="0"/>
                        <a:t>　　  </a:t>
                      </a:r>
                      <a:r>
                        <a:rPr kumimoji="1" lang="en-US" altLang="ja-JP" sz="800" dirty="0"/>
                        <a:t>P11 </a:t>
                      </a:r>
                      <a:r>
                        <a:rPr kumimoji="1" lang="ja-JP" altLang="en-US" sz="800" dirty="0"/>
                        <a:t>支援兵器の強化について追加</a:t>
                      </a:r>
                      <a:endParaRPr kumimoji="1" lang="en-US" altLang="ja-JP" sz="800" dirty="0"/>
                    </a:p>
                  </a:txBody>
                  <a:tcPr/>
                </a:tc>
                <a:tc>
                  <a:txBody>
                    <a:bodyPr/>
                    <a:lstStyle/>
                    <a:p>
                      <a:endParaRPr kumimoji="1" lang="en-US" altLang="ja-JP" sz="800"/>
                    </a:p>
                  </a:txBody>
                  <a:tcPr/>
                </a:tc>
                <a:extLst>
                  <a:ext uri="{0D108BD9-81ED-4DB2-BD59-A6C34878D82A}">
                    <a16:rowId xmlns:a16="http://schemas.microsoft.com/office/drawing/2014/main" val="2172877438"/>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688661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907295995"/>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10444460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テキスト ボックス 14">
            <a:extLst>
              <a:ext uri="{FF2B5EF4-FFF2-40B4-BE49-F238E27FC236}">
                <a16:creationId xmlns:a16="http://schemas.microsoft.com/office/drawing/2014/main" id="{1F5E1A95-3F09-4B64-B1AC-29862E93188B}"/>
              </a:ext>
            </a:extLst>
          </p:cNvPr>
          <p:cNvSpPr txBox="1"/>
          <p:nvPr/>
        </p:nvSpPr>
        <p:spPr>
          <a:xfrm>
            <a:off x="591845" y="549190"/>
            <a:ext cx="1441420" cy="307777"/>
          </a:xfrm>
          <a:prstGeom prst="rect">
            <a:avLst/>
          </a:prstGeom>
          <a:noFill/>
        </p:spPr>
        <p:txBody>
          <a:bodyPr wrap="none" rtlCol="0">
            <a:spAutoFit/>
          </a:bodyPr>
          <a:lstStyle/>
          <a:p>
            <a:r>
              <a:rPr kumimoji="1" lang="ja-JP" altLang="en-US" sz="1400" b="1" dirty="0"/>
              <a:t>発射シーン詳細</a:t>
            </a:r>
            <a:endParaRPr kumimoji="1" lang="en-US" altLang="ja-JP" sz="1400" b="1" dirty="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24" name="四角形: 角を丸くする 23">
            <a:extLst>
              <a:ext uri="{FF2B5EF4-FFF2-40B4-BE49-F238E27FC236}">
                <a16:creationId xmlns:a16="http://schemas.microsoft.com/office/drawing/2014/main" id="{872EF010-EA07-4A91-8FF1-67CF0994C159}"/>
              </a:ext>
            </a:extLst>
          </p:cNvPr>
          <p:cNvSpPr/>
          <p:nvPr/>
        </p:nvSpPr>
        <p:spPr>
          <a:xfrm>
            <a:off x="6972300" y="2545416"/>
            <a:ext cx="1862752" cy="325472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1000" dirty="0">
              <a:solidFill>
                <a:schemeClr val="tx1"/>
              </a:solidFill>
            </a:endParaRPr>
          </a:p>
          <a:p>
            <a:pPr algn="ctr"/>
            <a:endParaRPr kumimoji="1" lang="en-US" altLang="ja-JP" sz="1000" dirty="0">
              <a:solidFill>
                <a:schemeClr val="tx1"/>
              </a:solidFill>
            </a:endParaRPr>
          </a:p>
          <a:p>
            <a:pPr algn="ctr"/>
            <a:endParaRPr kumimoji="1" lang="en-US" altLang="ja-JP" sz="1000" dirty="0">
              <a:solidFill>
                <a:schemeClr val="tx1"/>
              </a:solidFill>
            </a:endParaRPr>
          </a:p>
          <a:p>
            <a:pPr algn="ctr"/>
            <a:endParaRPr kumimoji="1" lang="en-US" altLang="ja-JP" sz="1000" dirty="0">
              <a:solidFill>
                <a:schemeClr val="tx1"/>
              </a:solidFill>
            </a:endParaRPr>
          </a:p>
          <a:p>
            <a:pPr algn="ctr"/>
            <a:endParaRPr kumimoji="1" lang="en-US" altLang="ja-JP" sz="1000" dirty="0">
              <a:solidFill>
                <a:schemeClr val="tx1"/>
              </a:solidFill>
            </a:endParaRPr>
          </a:p>
          <a:p>
            <a:pPr algn="ctr"/>
            <a:endParaRPr kumimoji="1" lang="en-US" altLang="ja-JP" sz="1000" dirty="0">
              <a:solidFill>
                <a:schemeClr val="tx1"/>
              </a:solidFill>
            </a:endParaRPr>
          </a:p>
          <a:p>
            <a:pPr algn="ctr"/>
            <a:endParaRPr kumimoji="1" lang="en-US" altLang="ja-JP" sz="1000" dirty="0">
              <a:solidFill>
                <a:schemeClr val="tx1"/>
              </a:solidFill>
            </a:endParaRPr>
          </a:p>
          <a:p>
            <a:pPr algn="ctr"/>
            <a:endParaRPr kumimoji="1" lang="en-US" altLang="ja-JP" sz="1000" dirty="0">
              <a:solidFill>
                <a:schemeClr val="tx1"/>
              </a:solidFill>
            </a:endParaRPr>
          </a:p>
          <a:p>
            <a:r>
              <a:rPr kumimoji="1" lang="ja-JP" altLang="en-US" sz="1000" dirty="0">
                <a:solidFill>
                  <a:schemeClr val="tx1"/>
                </a:solidFill>
              </a:rPr>
              <a:t>上図のように、砲台が縦になっていたりコクピットが著しく場所が違うところなどは、同じ兵科では使えない。</a:t>
            </a:r>
          </a:p>
        </p:txBody>
      </p:sp>
      <p:sp>
        <p:nvSpPr>
          <p:cNvPr id="25" name="テキスト ボックス 24">
            <a:extLst>
              <a:ext uri="{FF2B5EF4-FFF2-40B4-BE49-F238E27FC236}">
                <a16:creationId xmlns:a16="http://schemas.microsoft.com/office/drawing/2014/main" id="{2076D74A-4B23-47C3-81A9-E8E25F8F328B}"/>
              </a:ext>
            </a:extLst>
          </p:cNvPr>
          <p:cNvSpPr txBox="1"/>
          <p:nvPr/>
        </p:nvSpPr>
        <p:spPr>
          <a:xfrm>
            <a:off x="591845" y="925790"/>
            <a:ext cx="1877437" cy="276999"/>
          </a:xfrm>
          <a:prstGeom prst="rect">
            <a:avLst/>
          </a:prstGeom>
          <a:noFill/>
        </p:spPr>
        <p:txBody>
          <a:bodyPr wrap="none" rtlCol="0">
            <a:spAutoFit/>
          </a:bodyPr>
          <a:lstStyle/>
          <a:p>
            <a:r>
              <a:rPr kumimoji="1" lang="ja-JP" altLang="en-US" sz="1200" b="1" dirty="0"/>
              <a:t>○ゲーム内での使われ方</a:t>
            </a:r>
          </a:p>
        </p:txBody>
      </p:sp>
      <p:sp>
        <p:nvSpPr>
          <p:cNvPr id="26" name="テキスト ボックス 25">
            <a:extLst>
              <a:ext uri="{FF2B5EF4-FFF2-40B4-BE49-F238E27FC236}">
                <a16:creationId xmlns:a16="http://schemas.microsoft.com/office/drawing/2014/main" id="{F812FFF9-2125-4E14-8472-21C265B7974E}"/>
              </a:ext>
            </a:extLst>
          </p:cNvPr>
          <p:cNvSpPr txBox="1"/>
          <p:nvPr/>
        </p:nvSpPr>
        <p:spPr>
          <a:xfrm>
            <a:off x="777801" y="1202789"/>
            <a:ext cx="5186035" cy="1169551"/>
          </a:xfrm>
          <a:prstGeom prst="rect">
            <a:avLst/>
          </a:prstGeom>
          <a:noFill/>
        </p:spPr>
        <p:txBody>
          <a:bodyPr wrap="none" rtlCol="0">
            <a:spAutoFit/>
          </a:bodyPr>
          <a:lstStyle/>
          <a:p>
            <a:r>
              <a:rPr kumimoji="1" lang="ja-JP" altLang="en-US" sz="1000" dirty="0"/>
              <a:t>支援兵器は一定時間経過時に「シーン」として攻撃を表現する。</a:t>
            </a:r>
            <a:endParaRPr kumimoji="1" lang="en-US" altLang="ja-JP" sz="1000" dirty="0"/>
          </a:p>
          <a:p>
            <a:r>
              <a:rPr kumimoji="1" lang="en-US" altLang="ja-JP" sz="1000" dirty="0"/>
              <a:t>※</a:t>
            </a:r>
            <a:r>
              <a:rPr kumimoji="1" lang="ja-JP" altLang="en-US" sz="1000" dirty="0"/>
              <a:t> シーンは、支援兵器ごとに決まっておりレベルアップなどで増えることはない</a:t>
            </a:r>
            <a:endParaRPr kumimoji="1" lang="en-US" altLang="ja-JP" sz="1000" dirty="0"/>
          </a:p>
          <a:p>
            <a:r>
              <a:rPr kumimoji="1" lang="ja-JP" altLang="en-US" sz="1000" dirty="0"/>
              <a:t>シーンの作成方法としては各段階により攻撃のカットが増えていくという手法を取り、</a:t>
            </a:r>
            <a:endParaRPr kumimoji="1" lang="en-US" altLang="ja-JP" sz="1000" dirty="0"/>
          </a:p>
          <a:p>
            <a:r>
              <a:rPr kumimoji="1" lang="ja-JP" altLang="en-US" sz="1000" dirty="0"/>
              <a:t>かつそのシーンは兵科ごとに１つ作る想定となっている。</a:t>
            </a:r>
            <a:endParaRPr kumimoji="1" lang="en-US" altLang="ja-JP" sz="1000" dirty="0"/>
          </a:p>
          <a:p>
            <a:endParaRPr kumimoji="1" lang="en-US" altLang="ja-JP" sz="1000" dirty="0"/>
          </a:p>
          <a:p>
            <a:r>
              <a:rPr kumimoji="1" lang="ja-JP" altLang="en-US" sz="1000" dirty="0"/>
              <a:t>同兵科の支援兵器で流用する想定のためには、</a:t>
            </a:r>
            <a:endParaRPr kumimoji="1" lang="en-US" altLang="ja-JP" sz="1000" dirty="0"/>
          </a:p>
          <a:p>
            <a:r>
              <a:rPr kumimoji="1" lang="ja-JP" altLang="en-US" sz="1000" dirty="0"/>
              <a:t>おおまかな形状、砲台の形状や個数などは兵科ごとに固定する必要がある。</a:t>
            </a:r>
            <a:endParaRPr kumimoji="1" lang="en-US" altLang="ja-JP" sz="1000" dirty="0"/>
          </a:p>
        </p:txBody>
      </p:sp>
      <p:sp>
        <p:nvSpPr>
          <p:cNvPr id="27" name="テキスト ボックス 26">
            <a:extLst>
              <a:ext uri="{FF2B5EF4-FFF2-40B4-BE49-F238E27FC236}">
                <a16:creationId xmlns:a16="http://schemas.microsoft.com/office/drawing/2014/main" id="{D66F1E48-35B5-4673-AC23-7DA22CD70C94}"/>
              </a:ext>
            </a:extLst>
          </p:cNvPr>
          <p:cNvSpPr txBox="1"/>
          <p:nvPr/>
        </p:nvSpPr>
        <p:spPr>
          <a:xfrm>
            <a:off x="777801" y="2241022"/>
            <a:ext cx="2877711" cy="400110"/>
          </a:xfrm>
          <a:prstGeom prst="rect">
            <a:avLst/>
          </a:prstGeom>
          <a:noFill/>
        </p:spPr>
        <p:txBody>
          <a:bodyPr wrap="none" rtlCol="0">
            <a:spAutoFit/>
          </a:bodyPr>
          <a:lstStyle/>
          <a:p>
            <a:r>
              <a:rPr kumimoji="1" lang="ja-JP" altLang="en-US" sz="1000" dirty="0"/>
              <a:t>例）</a:t>
            </a:r>
            <a:endParaRPr kumimoji="1" lang="en-US" altLang="ja-JP" sz="1000" dirty="0"/>
          </a:p>
          <a:p>
            <a:r>
              <a:rPr kumimoji="1" lang="ja-JP" altLang="en-US" sz="1000" dirty="0"/>
              <a:t>野戦特科の支援兵器を以下の３種にすると</a:t>
            </a:r>
            <a:r>
              <a:rPr kumimoji="1" lang="en-US" altLang="ja-JP" sz="1000" dirty="0"/>
              <a:t>…</a:t>
            </a:r>
            <a:r>
              <a:rPr kumimoji="1" lang="ja-JP" altLang="en-US" sz="1000" dirty="0"/>
              <a:t>。</a:t>
            </a:r>
            <a:endParaRPr kumimoji="1" lang="en-US" altLang="ja-JP" sz="1000" dirty="0"/>
          </a:p>
        </p:txBody>
      </p:sp>
      <p:pic>
        <p:nvPicPr>
          <p:cNvPr id="29" name="図 28" descr="線画 が含まれている画像&#10;&#10;自動的に生成された説明">
            <a:extLst>
              <a:ext uri="{FF2B5EF4-FFF2-40B4-BE49-F238E27FC236}">
                <a16:creationId xmlns:a16="http://schemas.microsoft.com/office/drawing/2014/main" id="{7091E2AF-5FFF-4CE4-8AD3-A6C31F7CCC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237" y="3238606"/>
            <a:ext cx="875186" cy="655001"/>
          </a:xfrm>
          <a:prstGeom prst="rect">
            <a:avLst/>
          </a:prstGeom>
        </p:spPr>
      </p:pic>
      <p:pic>
        <p:nvPicPr>
          <p:cNvPr id="33" name="図 32" descr="挿絵 が含まれている画像&#10;&#10;自動的に生成された説明">
            <a:extLst>
              <a:ext uri="{FF2B5EF4-FFF2-40B4-BE49-F238E27FC236}">
                <a16:creationId xmlns:a16="http://schemas.microsoft.com/office/drawing/2014/main" id="{3F74394D-FD1C-4F2B-BA1C-9B810888AA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237" y="4143192"/>
            <a:ext cx="819705" cy="656390"/>
          </a:xfrm>
          <a:prstGeom prst="rect">
            <a:avLst/>
          </a:prstGeom>
        </p:spPr>
      </p:pic>
      <p:pic>
        <p:nvPicPr>
          <p:cNvPr id="45" name="図 44" descr="抽象, 挿絵 が含まれている画像&#10;&#10;自動的に生成された説明">
            <a:extLst>
              <a:ext uri="{FF2B5EF4-FFF2-40B4-BE49-F238E27FC236}">
                <a16:creationId xmlns:a16="http://schemas.microsoft.com/office/drawing/2014/main" id="{895073EB-AA96-4244-A5F8-2C107679DA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3496" y="5049167"/>
            <a:ext cx="875186" cy="587463"/>
          </a:xfrm>
          <a:prstGeom prst="rect">
            <a:avLst/>
          </a:prstGeom>
        </p:spPr>
      </p:pic>
      <p:pic>
        <p:nvPicPr>
          <p:cNvPr id="46" name="図 45">
            <a:extLst>
              <a:ext uri="{FF2B5EF4-FFF2-40B4-BE49-F238E27FC236}">
                <a16:creationId xmlns:a16="http://schemas.microsoft.com/office/drawing/2014/main" id="{44F077E7-FB1C-434E-9529-CAD9998A05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14280" y="3004631"/>
            <a:ext cx="1070778" cy="888975"/>
          </a:xfrm>
          <a:prstGeom prst="rect">
            <a:avLst/>
          </a:prstGeom>
        </p:spPr>
      </p:pic>
      <p:pic>
        <p:nvPicPr>
          <p:cNvPr id="47" name="図 46" descr="記号, 挿絵 が含まれている画像&#10;&#10;自動的に生成された説明">
            <a:extLst>
              <a:ext uri="{FF2B5EF4-FFF2-40B4-BE49-F238E27FC236}">
                <a16:creationId xmlns:a16="http://schemas.microsoft.com/office/drawing/2014/main" id="{176343FB-1C0E-4B5B-82DB-2FE195A472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14280" y="3979316"/>
            <a:ext cx="1014975" cy="818549"/>
          </a:xfrm>
          <a:prstGeom prst="rect">
            <a:avLst/>
          </a:prstGeom>
        </p:spPr>
      </p:pic>
      <p:pic>
        <p:nvPicPr>
          <p:cNvPr id="48" name="図 47">
            <a:extLst>
              <a:ext uri="{FF2B5EF4-FFF2-40B4-BE49-F238E27FC236}">
                <a16:creationId xmlns:a16="http://schemas.microsoft.com/office/drawing/2014/main" id="{E41399F1-E518-4C79-A715-1C6FEF8F98D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14280" y="4818081"/>
            <a:ext cx="952801" cy="818549"/>
          </a:xfrm>
          <a:prstGeom prst="rect">
            <a:avLst/>
          </a:prstGeom>
        </p:spPr>
      </p:pic>
      <p:pic>
        <p:nvPicPr>
          <p:cNvPr id="49" name="図 48" descr="テキスト, 地図 が含まれている画像&#10;&#10;自動的に生成された説明">
            <a:extLst>
              <a:ext uri="{FF2B5EF4-FFF2-40B4-BE49-F238E27FC236}">
                <a16:creationId xmlns:a16="http://schemas.microsoft.com/office/drawing/2014/main" id="{6D9A794B-B7E4-435C-8371-79FF877F218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40812" y="4771761"/>
            <a:ext cx="952801" cy="864869"/>
          </a:xfrm>
          <a:prstGeom prst="rect">
            <a:avLst/>
          </a:prstGeom>
        </p:spPr>
      </p:pic>
      <p:pic>
        <p:nvPicPr>
          <p:cNvPr id="50" name="図 49">
            <a:extLst>
              <a:ext uri="{FF2B5EF4-FFF2-40B4-BE49-F238E27FC236}">
                <a16:creationId xmlns:a16="http://schemas.microsoft.com/office/drawing/2014/main" id="{342656C8-6CA9-4360-8D48-5B32543458C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744242" y="4797865"/>
            <a:ext cx="958169" cy="835379"/>
          </a:xfrm>
          <a:prstGeom prst="rect">
            <a:avLst/>
          </a:prstGeom>
        </p:spPr>
      </p:pic>
      <p:pic>
        <p:nvPicPr>
          <p:cNvPr id="51" name="図 50" descr="地図 が含まれている画像&#10;&#10;自動的に生成された説明">
            <a:extLst>
              <a:ext uri="{FF2B5EF4-FFF2-40B4-BE49-F238E27FC236}">
                <a16:creationId xmlns:a16="http://schemas.microsoft.com/office/drawing/2014/main" id="{CE1CD282-80EF-4750-AA66-4694AF4C23D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140812" y="3929106"/>
            <a:ext cx="875257" cy="888975"/>
          </a:xfrm>
          <a:prstGeom prst="rect">
            <a:avLst/>
          </a:prstGeom>
        </p:spPr>
      </p:pic>
      <p:sp>
        <p:nvSpPr>
          <p:cNvPr id="52" name="テキスト ボックス 51">
            <a:extLst>
              <a:ext uri="{FF2B5EF4-FFF2-40B4-BE49-F238E27FC236}">
                <a16:creationId xmlns:a16="http://schemas.microsoft.com/office/drawing/2014/main" id="{5F2D2F3C-6846-49AB-9B98-24015E08DE6C}"/>
              </a:ext>
            </a:extLst>
          </p:cNvPr>
          <p:cNvSpPr txBox="1"/>
          <p:nvPr/>
        </p:nvSpPr>
        <p:spPr>
          <a:xfrm>
            <a:off x="2691659" y="2802025"/>
            <a:ext cx="825867" cy="246221"/>
          </a:xfrm>
          <a:prstGeom prst="rect">
            <a:avLst/>
          </a:prstGeom>
          <a:noFill/>
        </p:spPr>
        <p:txBody>
          <a:bodyPr wrap="none" rtlCol="0" anchor="ctr">
            <a:spAutoFit/>
          </a:bodyPr>
          <a:lstStyle/>
          <a:p>
            <a:pPr algn="ctr"/>
            <a:r>
              <a:rPr kumimoji="1" lang="ja-JP" altLang="en-US" sz="1000" dirty="0"/>
              <a:t>１カット目</a:t>
            </a:r>
          </a:p>
        </p:txBody>
      </p:sp>
      <p:sp>
        <p:nvSpPr>
          <p:cNvPr id="53" name="テキスト ボックス 52">
            <a:extLst>
              <a:ext uri="{FF2B5EF4-FFF2-40B4-BE49-F238E27FC236}">
                <a16:creationId xmlns:a16="http://schemas.microsoft.com/office/drawing/2014/main" id="{890062C6-94E9-488C-A205-1859A7E10F6F}"/>
              </a:ext>
            </a:extLst>
          </p:cNvPr>
          <p:cNvSpPr txBox="1"/>
          <p:nvPr/>
        </p:nvSpPr>
        <p:spPr>
          <a:xfrm>
            <a:off x="4122985" y="2802025"/>
            <a:ext cx="825867" cy="246221"/>
          </a:xfrm>
          <a:prstGeom prst="rect">
            <a:avLst/>
          </a:prstGeom>
          <a:noFill/>
        </p:spPr>
        <p:txBody>
          <a:bodyPr wrap="none" rtlCol="0" anchor="ctr">
            <a:spAutoFit/>
          </a:bodyPr>
          <a:lstStyle/>
          <a:p>
            <a:pPr algn="ctr"/>
            <a:r>
              <a:rPr kumimoji="1" lang="ja-JP" altLang="en-US" sz="1000" dirty="0"/>
              <a:t>２カット目</a:t>
            </a:r>
          </a:p>
        </p:txBody>
      </p:sp>
      <p:sp>
        <p:nvSpPr>
          <p:cNvPr id="54" name="テキスト ボックス 53">
            <a:extLst>
              <a:ext uri="{FF2B5EF4-FFF2-40B4-BE49-F238E27FC236}">
                <a16:creationId xmlns:a16="http://schemas.microsoft.com/office/drawing/2014/main" id="{2F788AB2-3E61-4191-B789-CBCEB07B377C}"/>
              </a:ext>
            </a:extLst>
          </p:cNvPr>
          <p:cNvSpPr txBox="1"/>
          <p:nvPr/>
        </p:nvSpPr>
        <p:spPr>
          <a:xfrm>
            <a:off x="5692222" y="2802025"/>
            <a:ext cx="896400" cy="246221"/>
          </a:xfrm>
          <a:prstGeom prst="rect">
            <a:avLst/>
          </a:prstGeom>
          <a:noFill/>
        </p:spPr>
        <p:txBody>
          <a:bodyPr wrap="none" rtlCol="0" anchor="ctr">
            <a:spAutoFit/>
          </a:bodyPr>
          <a:lstStyle/>
          <a:p>
            <a:pPr algn="ctr"/>
            <a:r>
              <a:rPr kumimoji="1" lang="en-US" altLang="ja-JP" sz="1000" dirty="0"/>
              <a:t>3</a:t>
            </a:r>
            <a:r>
              <a:rPr kumimoji="1" lang="ja-JP" altLang="en-US" sz="1000" dirty="0"/>
              <a:t>月カット目</a:t>
            </a:r>
          </a:p>
        </p:txBody>
      </p:sp>
      <p:sp>
        <p:nvSpPr>
          <p:cNvPr id="55" name="矢印: 右 54">
            <a:extLst>
              <a:ext uri="{FF2B5EF4-FFF2-40B4-BE49-F238E27FC236}">
                <a16:creationId xmlns:a16="http://schemas.microsoft.com/office/drawing/2014/main" id="{03B6AD0A-006F-4CBC-AB50-A8179993E9F5}"/>
              </a:ext>
            </a:extLst>
          </p:cNvPr>
          <p:cNvSpPr/>
          <p:nvPr/>
        </p:nvSpPr>
        <p:spPr>
          <a:xfrm>
            <a:off x="1869044" y="3317247"/>
            <a:ext cx="526209" cy="4977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56" name="グループ化 55">
            <a:extLst>
              <a:ext uri="{FF2B5EF4-FFF2-40B4-BE49-F238E27FC236}">
                <a16:creationId xmlns:a16="http://schemas.microsoft.com/office/drawing/2014/main" id="{E15B5B6F-1610-4315-B29A-322A88425212}"/>
              </a:ext>
            </a:extLst>
          </p:cNvPr>
          <p:cNvGrpSpPr/>
          <p:nvPr/>
        </p:nvGrpSpPr>
        <p:grpSpPr>
          <a:xfrm>
            <a:off x="1869436" y="4193539"/>
            <a:ext cx="2159109" cy="497718"/>
            <a:chOff x="1869436" y="4915940"/>
            <a:chExt cx="2159109" cy="497718"/>
          </a:xfrm>
        </p:grpSpPr>
        <p:sp>
          <p:nvSpPr>
            <p:cNvPr id="57" name="矢印: 右 56">
              <a:extLst>
                <a:ext uri="{FF2B5EF4-FFF2-40B4-BE49-F238E27FC236}">
                  <a16:creationId xmlns:a16="http://schemas.microsoft.com/office/drawing/2014/main" id="{FF58942E-0B3A-498E-9290-40DE2798AFE2}"/>
                </a:ext>
              </a:extLst>
            </p:cNvPr>
            <p:cNvSpPr/>
            <p:nvPr/>
          </p:nvSpPr>
          <p:spPr>
            <a:xfrm>
              <a:off x="1869436" y="4915940"/>
              <a:ext cx="526209" cy="4977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二等辺三角形 57">
              <a:extLst>
                <a:ext uri="{FF2B5EF4-FFF2-40B4-BE49-F238E27FC236}">
                  <a16:creationId xmlns:a16="http://schemas.microsoft.com/office/drawing/2014/main" id="{476D6760-531F-4A14-98AF-0F0D159F9F52}"/>
                </a:ext>
              </a:extLst>
            </p:cNvPr>
            <p:cNvSpPr/>
            <p:nvPr/>
          </p:nvSpPr>
          <p:spPr>
            <a:xfrm rot="5400000">
              <a:off x="3798033" y="5071287"/>
              <a:ext cx="274000" cy="18702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59" name="グループ化 58">
            <a:extLst>
              <a:ext uri="{FF2B5EF4-FFF2-40B4-BE49-F238E27FC236}">
                <a16:creationId xmlns:a16="http://schemas.microsoft.com/office/drawing/2014/main" id="{012536B4-9EB4-4280-8630-EA829B15BFA7}"/>
              </a:ext>
            </a:extLst>
          </p:cNvPr>
          <p:cNvGrpSpPr/>
          <p:nvPr/>
        </p:nvGrpSpPr>
        <p:grpSpPr>
          <a:xfrm>
            <a:off x="1816473" y="5069831"/>
            <a:ext cx="3695966" cy="497718"/>
            <a:chOff x="1816473" y="5762565"/>
            <a:chExt cx="3695966" cy="497718"/>
          </a:xfrm>
        </p:grpSpPr>
        <p:sp>
          <p:nvSpPr>
            <p:cNvPr id="60" name="矢印: 右 59">
              <a:extLst>
                <a:ext uri="{FF2B5EF4-FFF2-40B4-BE49-F238E27FC236}">
                  <a16:creationId xmlns:a16="http://schemas.microsoft.com/office/drawing/2014/main" id="{34794B81-9206-4A47-BF3B-7B053AAF105E}"/>
                </a:ext>
              </a:extLst>
            </p:cNvPr>
            <p:cNvSpPr/>
            <p:nvPr/>
          </p:nvSpPr>
          <p:spPr>
            <a:xfrm>
              <a:off x="1816473" y="5762565"/>
              <a:ext cx="526209" cy="49771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二等辺三角形 60">
              <a:extLst>
                <a:ext uri="{FF2B5EF4-FFF2-40B4-BE49-F238E27FC236}">
                  <a16:creationId xmlns:a16="http://schemas.microsoft.com/office/drawing/2014/main" id="{82D183B7-B6D5-4880-9755-0C696B8CAA6D}"/>
                </a:ext>
              </a:extLst>
            </p:cNvPr>
            <p:cNvSpPr/>
            <p:nvPr/>
          </p:nvSpPr>
          <p:spPr>
            <a:xfrm rot="5400000">
              <a:off x="3798033" y="5917912"/>
              <a:ext cx="274000" cy="18702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二等辺三角形 61">
              <a:extLst>
                <a:ext uri="{FF2B5EF4-FFF2-40B4-BE49-F238E27FC236}">
                  <a16:creationId xmlns:a16="http://schemas.microsoft.com/office/drawing/2014/main" id="{A871CFD5-0200-4980-87A6-92B4BD74789A}"/>
                </a:ext>
              </a:extLst>
            </p:cNvPr>
            <p:cNvSpPr/>
            <p:nvPr/>
          </p:nvSpPr>
          <p:spPr>
            <a:xfrm rot="5400000">
              <a:off x="5281927" y="5917912"/>
              <a:ext cx="274000" cy="18702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3" name="テキスト ボックス 62">
            <a:extLst>
              <a:ext uri="{FF2B5EF4-FFF2-40B4-BE49-F238E27FC236}">
                <a16:creationId xmlns:a16="http://schemas.microsoft.com/office/drawing/2014/main" id="{3F399DBA-19DA-4EA8-AE5F-47EA81CB6492}"/>
              </a:ext>
            </a:extLst>
          </p:cNvPr>
          <p:cNvSpPr txBox="1"/>
          <p:nvPr/>
        </p:nvSpPr>
        <p:spPr>
          <a:xfrm>
            <a:off x="2642732" y="5736480"/>
            <a:ext cx="954107" cy="246221"/>
          </a:xfrm>
          <a:prstGeom prst="rect">
            <a:avLst/>
          </a:prstGeom>
          <a:noFill/>
        </p:spPr>
        <p:txBody>
          <a:bodyPr wrap="none" rtlCol="0" anchor="ctr">
            <a:spAutoFit/>
          </a:bodyPr>
          <a:lstStyle/>
          <a:p>
            <a:pPr algn="ctr"/>
            <a:r>
              <a:rPr kumimoji="1" lang="ja-JP" altLang="en-US" sz="1000" dirty="0"/>
              <a:t>カットを流用</a:t>
            </a:r>
          </a:p>
        </p:txBody>
      </p:sp>
      <p:sp>
        <p:nvSpPr>
          <p:cNvPr id="64" name="テキスト ボックス 63">
            <a:extLst>
              <a:ext uri="{FF2B5EF4-FFF2-40B4-BE49-F238E27FC236}">
                <a16:creationId xmlns:a16="http://schemas.microsoft.com/office/drawing/2014/main" id="{34CB5FC6-2101-43AE-ABA1-83C6CE5259EE}"/>
              </a:ext>
            </a:extLst>
          </p:cNvPr>
          <p:cNvSpPr txBox="1"/>
          <p:nvPr/>
        </p:nvSpPr>
        <p:spPr>
          <a:xfrm>
            <a:off x="4139506" y="5731026"/>
            <a:ext cx="954107" cy="246221"/>
          </a:xfrm>
          <a:prstGeom prst="rect">
            <a:avLst/>
          </a:prstGeom>
          <a:noFill/>
        </p:spPr>
        <p:txBody>
          <a:bodyPr wrap="none" rtlCol="0" anchor="ctr">
            <a:spAutoFit/>
          </a:bodyPr>
          <a:lstStyle/>
          <a:p>
            <a:pPr algn="ctr"/>
            <a:r>
              <a:rPr kumimoji="1" lang="ja-JP" altLang="en-US" sz="1000" dirty="0"/>
              <a:t>カットを流用</a:t>
            </a:r>
          </a:p>
        </p:txBody>
      </p:sp>
      <p:sp>
        <p:nvSpPr>
          <p:cNvPr id="65" name="四角形: 角を丸くする 64">
            <a:extLst>
              <a:ext uri="{FF2B5EF4-FFF2-40B4-BE49-F238E27FC236}">
                <a16:creationId xmlns:a16="http://schemas.microsoft.com/office/drawing/2014/main" id="{0E6EB5BF-DA50-432C-B3FC-28122AA003FE}"/>
              </a:ext>
            </a:extLst>
          </p:cNvPr>
          <p:cNvSpPr/>
          <p:nvPr/>
        </p:nvSpPr>
        <p:spPr>
          <a:xfrm>
            <a:off x="4028168" y="3814965"/>
            <a:ext cx="1259972" cy="2167736"/>
          </a:xfrm>
          <a:prstGeom prst="roundRec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四角形: 角を丸くする 65">
            <a:extLst>
              <a:ext uri="{FF2B5EF4-FFF2-40B4-BE49-F238E27FC236}">
                <a16:creationId xmlns:a16="http://schemas.microsoft.com/office/drawing/2014/main" id="{2FE7F966-439B-40E9-9DA7-8BD5DC8828D6}"/>
              </a:ext>
            </a:extLst>
          </p:cNvPr>
          <p:cNvSpPr/>
          <p:nvPr/>
        </p:nvSpPr>
        <p:spPr>
          <a:xfrm>
            <a:off x="2536394" y="3048246"/>
            <a:ext cx="1259972" cy="2934455"/>
          </a:xfrm>
          <a:prstGeom prst="roundRect">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7" name="図 66" descr="抽象, 線画, 挿絵 が含まれている画像&#10;&#10;自動的に生成された説明">
            <a:extLst>
              <a:ext uri="{FF2B5EF4-FFF2-40B4-BE49-F238E27FC236}">
                <a16:creationId xmlns:a16="http://schemas.microsoft.com/office/drawing/2014/main" id="{CBE5DBA4-C314-44D4-90BB-F086C17F9F3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526234" y="2785773"/>
            <a:ext cx="714818" cy="1193543"/>
          </a:xfrm>
          <a:prstGeom prst="rect">
            <a:avLst/>
          </a:prstGeom>
        </p:spPr>
      </p:pic>
      <p:sp>
        <p:nvSpPr>
          <p:cNvPr id="68" name="十字形 67">
            <a:extLst>
              <a:ext uri="{FF2B5EF4-FFF2-40B4-BE49-F238E27FC236}">
                <a16:creationId xmlns:a16="http://schemas.microsoft.com/office/drawing/2014/main" id="{1C5B06D3-7691-4EF4-973B-718CC47BC401}"/>
              </a:ext>
            </a:extLst>
          </p:cNvPr>
          <p:cNvSpPr/>
          <p:nvPr/>
        </p:nvSpPr>
        <p:spPr>
          <a:xfrm rot="2700000">
            <a:off x="7504853" y="2971807"/>
            <a:ext cx="834648" cy="834648"/>
          </a:xfrm>
          <a:prstGeom prst="plus">
            <a:avLst>
              <a:gd name="adj" fmla="val 39071"/>
            </a:avLst>
          </a:prstGeom>
          <a:solidFill>
            <a:srgbClr val="FF0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34103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1090993"/>
            <a:ext cx="1194558" cy="276999"/>
          </a:xfrm>
          <a:prstGeom prst="rect">
            <a:avLst/>
          </a:prstGeom>
          <a:noFill/>
        </p:spPr>
        <p:txBody>
          <a:bodyPr wrap="none" rtlCol="0">
            <a:spAutoFit/>
          </a:bodyPr>
          <a:lstStyle/>
          <a:p>
            <a:r>
              <a:rPr kumimoji="1" lang="en-US" altLang="ja-JP" sz="1200" b="1" dirty="0"/>
              <a:t>1</a:t>
            </a:r>
            <a:r>
              <a:rPr kumimoji="1" lang="ja-JP" altLang="en-US" sz="1200" b="1" dirty="0"/>
              <a:t>．開発と強化</a:t>
            </a:r>
            <a:endParaRPr kumimoji="1" lang="en-US" altLang="ja-JP" sz="1200" b="1" dirty="0"/>
          </a:p>
        </p:txBody>
      </p:sp>
      <p:sp>
        <p:nvSpPr>
          <p:cNvPr id="16" name="テキスト ボックス 15">
            <a:extLst>
              <a:ext uri="{FF2B5EF4-FFF2-40B4-BE49-F238E27FC236}">
                <a16:creationId xmlns:a16="http://schemas.microsoft.com/office/drawing/2014/main" id="{9F05AF4C-06A4-48FE-9384-E14C9ABB65B7}"/>
              </a:ext>
            </a:extLst>
          </p:cNvPr>
          <p:cNvSpPr txBox="1"/>
          <p:nvPr/>
        </p:nvSpPr>
        <p:spPr>
          <a:xfrm>
            <a:off x="749563" y="1367992"/>
            <a:ext cx="6436377" cy="1631216"/>
          </a:xfrm>
          <a:prstGeom prst="rect">
            <a:avLst/>
          </a:prstGeom>
          <a:noFill/>
        </p:spPr>
        <p:txBody>
          <a:bodyPr wrap="none" rtlCol="0">
            <a:spAutoFit/>
          </a:bodyPr>
          <a:lstStyle/>
          <a:p>
            <a:r>
              <a:rPr kumimoji="1" lang="ja-JP" altLang="en-US" sz="1000" dirty="0"/>
              <a:t>開発：新しく兵器を作成する時の名称</a:t>
            </a:r>
            <a:endParaRPr kumimoji="1" lang="en-US" altLang="ja-JP" sz="1000" dirty="0"/>
          </a:p>
          <a:p>
            <a:r>
              <a:rPr kumimoji="1" lang="ja-JP" altLang="en-US" sz="1000" dirty="0"/>
              <a:t>　　　開発には、同じ兵科のキャラを研究員として選択する必要がある</a:t>
            </a:r>
            <a:r>
              <a:rPr kumimoji="1" lang="en-US" altLang="ja-JP" sz="1000" dirty="0"/>
              <a:t>(</a:t>
            </a:r>
            <a:r>
              <a:rPr kumimoji="1" lang="ja-JP" altLang="en-US" sz="1000" dirty="0"/>
              <a:t>開発中は出撃させることができない</a:t>
            </a:r>
            <a:r>
              <a:rPr kumimoji="1" lang="en-US" altLang="ja-JP" sz="1000" dirty="0"/>
              <a:t>)</a:t>
            </a:r>
          </a:p>
          <a:p>
            <a:r>
              <a:rPr kumimoji="1" lang="ja-JP" altLang="en-US" sz="1000" dirty="0"/>
              <a:t>　　　開発に必要な研究員数は、１～３人。開発する兵器と同じ兵科を持つキャラを選択する。</a:t>
            </a:r>
            <a:endParaRPr kumimoji="1" lang="en-US" altLang="ja-JP" sz="1000" dirty="0"/>
          </a:p>
          <a:p>
            <a:r>
              <a:rPr kumimoji="1" lang="ja-JP" altLang="en-US" sz="1000" dirty="0"/>
              <a:t>　　　開発中は、部隊への編制はできない。</a:t>
            </a:r>
            <a:endParaRPr kumimoji="1" lang="en-US" altLang="ja-JP" sz="1000" dirty="0"/>
          </a:p>
          <a:p>
            <a:r>
              <a:rPr kumimoji="1" lang="ja-JP" altLang="en-US" sz="1000" dirty="0"/>
              <a:t>　　　部隊編成中のキャラを開発の研究員に選択した場合は、部隊から外れる。</a:t>
            </a:r>
            <a:endParaRPr kumimoji="1" lang="en-US" altLang="ja-JP" sz="1000" dirty="0"/>
          </a:p>
          <a:p>
            <a:endParaRPr kumimoji="1" lang="en-US" altLang="ja-JP" sz="1000" dirty="0"/>
          </a:p>
          <a:p>
            <a:r>
              <a:rPr kumimoji="1" lang="ja-JP" altLang="en-US" sz="1000" dirty="0"/>
              <a:t>強化：レベルアップ</a:t>
            </a:r>
            <a:endParaRPr kumimoji="1" lang="en-US" altLang="ja-JP" sz="1000" dirty="0"/>
          </a:p>
          <a:p>
            <a:r>
              <a:rPr kumimoji="1" lang="ja-JP" altLang="en-US" sz="1000" dirty="0"/>
              <a:t>　　　支援兵器は、進化などによるレベル上限の解放などは行わない</a:t>
            </a:r>
            <a:endParaRPr kumimoji="1" lang="en-US" altLang="ja-JP" sz="1000" dirty="0"/>
          </a:p>
          <a:p>
            <a:r>
              <a:rPr kumimoji="1" lang="ja-JP" altLang="en-US" sz="1000" dirty="0"/>
              <a:t>　　　レベルアップにより上昇するのは</a:t>
            </a:r>
            <a:r>
              <a:rPr kumimoji="1" lang="en-US" altLang="ja-JP" sz="1000" dirty="0"/>
              <a:t>POWER</a:t>
            </a:r>
            <a:r>
              <a:rPr kumimoji="1" lang="ja-JP" altLang="en-US" sz="1000" dirty="0"/>
              <a:t>のみ。</a:t>
            </a:r>
            <a:endParaRPr kumimoji="1" lang="en-US" altLang="ja-JP" sz="1000" dirty="0"/>
          </a:p>
          <a:p>
            <a:r>
              <a:rPr kumimoji="1" lang="ja-JP" altLang="en-US" sz="1000" dirty="0"/>
              <a:t>　　　再生するカット数なども変化しない。</a:t>
            </a:r>
            <a:endParaRPr kumimoji="1" lang="en-US" altLang="ja-JP" sz="1000" dirty="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620957" cy="307777"/>
          </a:xfrm>
          <a:prstGeom prst="rect">
            <a:avLst/>
          </a:prstGeom>
          <a:noFill/>
        </p:spPr>
        <p:txBody>
          <a:bodyPr wrap="none" rtlCol="0">
            <a:spAutoFit/>
          </a:bodyPr>
          <a:lstStyle/>
          <a:p>
            <a:r>
              <a:rPr kumimoji="1" lang="ja-JP" altLang="en-US" sz="1400" b="1" dirty="0"/>
              <a:t>●支援兵器の強化</a:t>
            </a:r>
          </a:p>
        </p:txBody>
      </p:sp>
      <p:sp>
        <p:nvSpPr>
          <p:cNvPr id="18" name="テキスト ボックス 17">
            <a:extLst>
              <a:ext uri="{FF2B5EF4-FFF2-40B4-BE49-F238E27FC236}">
                <a16:creationId xmlns:a16="http://schemas.microsoft.com/office/drawing/2014/main" id="{C719857B-3E6D-4A3A-87CF-4D117D316911}"/>
              </a:ext>
            </a:extLst>
          </p:cNvPr>
          <p:cNvSpPr txBox="1"/>
          <p:nvPr/>
        </p:nvSpPr>
        <p:spPr>
          <a:xfrm>
            <a:off x="591845" y="846576"/>
            <a:ext cx="3227165" cy="246221"/>
          </a:xfrm>
          <a:prstGeom prst="rect">
            <a:avLst/>
          </a:prstGeom>
          <a:noFill/>
        </p:spPr>
        <p:txBody>
          <a:bodyPr wrap="none" rtlCol="0">
            <a:spAutoFit/>
          </a:bodyPr>
          <a:lstStyle/>
          <a:p>
            <a:r>
              <a:rPr kumimoji="1" lang="ja-JP" altLang="en-US" sz="1000" dirty="0"/>
              <a:t>強化方法については</a:t>
            </a:r>
            <a:r>
              <a:rPr kumimoji="1" lang="en-US" altLang="ja-JP" sz="1000" dirty="0"/>
              <a:t>[GP01]</a:t>
            </a:r>
            <a:r>
              <a:rPr kumimoji="1" lang="ja-JP" altLang="en-US" sz="1000" dirty="0"/>
              <a:t>強化画面仕様</a:t>
            </a:r>
            <a:r>
              <a:rPr kumimoji="1" lang="en-US" altLang="ja-JP" sz="1000" dirty="0"/>
              <a:t>.pptx</a:t>
            </a:r>
            <a:r>
              <a:rPr kumimoji="1" lang="ja-JP" altLang="en-US" sz="1000" dirty="0"/>
              <a:t>を参照</a:t>
            </a:r>
            <a:endParaRPr kumimoji="1" lang="en-US" altLang="ja-JP" sz="1000" dirty="0"/>
          </a:p>
        </p:txBody>
      </p:sp>
    </p:spTree>
    <p:extLst>
      <p:ext uri="{BB962C8B-B14F-4D97-AF65-F5344CB8AC3E}">
        <p14:creationId xmlns:p14="http://schemas.microsoft.com/office/powerpoint/2010/main" val="1333424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723275" cy="307777"/>
          </a:xfrm>
          <a:prstGeom prst="rect">
            <a:avLst/>
          </a:prstGeom>
          <a:noFill/>
        </p:spPr>
        <p:txBody>
          <a:bodyPr wrap="none" rtlCol="0">
            <a:spAutoFit/>
          </a:bodyPr>
          <a:lstStyle/>
          <a:p>
            <a:r>
              <a:rPr kumimoji="1" lang="ja-JP" altLang="en-US" sz="1400" b="1"/>
              <a:t>●概要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1467068" cy="246221"/>
          </a:xfrm>
          <a:prstGeom prst="rect">
            <a:avLst/>
          </a:prstGeom>
          <a:noFill/>
        </p:spPr>
        <p:txBody>
          <a:bodyPr wrap="none" rtlCol="0">
            <a:spAutoFit/>
          </a:bodyPr>
          <a:lstStyle/>
          <a:p>
            <a:r>
              <a:rPr kumimoji="1" lang="ja-JP" altLang="en-US" sz="1000"/>
              <a:t>支援兵器全般の仕様。</a:t>
            </a:r>
            <a:endParaRPr kumimoji="1" lang="en-US" altLang="ja-JP" sz="1000"/>
          </a:p>
        </p:txBody>
      </p:sp>
      <p:sp>
        <p:nvSpPr>
          <p:cNvPr id="7" name="テキスト ボックス 6">
            <a:extLst>
              <a:ext uri="{FF2B5EF4-FFF2-40B4-BE49-F238E27FC236}">
                <a16:creationId xmlns:a16="http://schemas.microsoft.com/office/drawing/2014/main" id="{AE3D2AF1-3200-48C2-98E2-0311BECCED94}"/>
              </a:ext>
            </a:extLst>
          </p:cNvPr>
          <p:cNvSpPr txBox="1"/>
          <p:nvPr/>
        </p:nvSpPr>
        <p:spPr>
          <a:xfrm>
            <a:off x="415419" y="1215582"/>
            <a:ext cx="1441420" cy="307777"/>
          </a:xfrm>
          <a:prstGeom prst="rect">
            <a:avLst/>
          </a:prstGeom>
          <a:noFill/>
        </p:spPr>
        <p:txBody>
          <a:bodyPr wrap="none" rtlCol="0">
            <a:spAutoFit/>
          </a:bodyPr>
          <a:lstStyle/>
          <a:p>
            <a:r>
              <a:rPr kumimoji="1" lang="ja-JP" altLang="en-US" sz="1400" b="1"/>
              <a:t>●支援兵器とは</a:t>
            </a:r>
          </a:p>
        </p:txBody>
      </p:sp>
      <p:sp>
        <p:nvSpPr>
          <p:cNvPr id="20" name="テキスト ボックス 19">
            <a:extLst>
              <a:ext uri="{FF2B5EF4-FFF2-40B4-BE49-F238E27FC236}">
                <a16:creationId xmlns:a16="http://schemas.microsoft.com/office/drawing/2014/main" id="{16E599AB-CDF2-4835-83A8-CCA8A849AA0E}"/>
              </a:ext>
            </a:extLst>
          </p:cNvPr>
          <p:cNvSpPr txBox="1"/>
          <p:nvPr/>
        </p:nvSpPr>
        <p:spPr>
          <a:xfrm>
            <a:off x="591845" y="1525744"/>
            <a:ext cx="3903633" cy="553998"/>
          </a:xfrm>
          <a:prstGeom prst="rect">
            <a:avLst/>
          </a:prstGeom>
          <a:noFill/>
        </p:spPr>
        <p:txBody>
          <a:bodyPr wrap="none" rtlCol="0">
            <a:spAutoFit/>
          </a:bodyPr>
          <a:lstStyle/>
          <a:p>
            <a:r>
              <a:rPr kumimoji="1" lang="ja-JP" altLang="en-US" sz="1000"/>
              <a:t>・メインで戦闘している部隊をサポートする比較的大型な兵器。</a:t>
            </a:r>
            <a:endParaRPr kumimoji="1" lang="en-US" altLang="ja-JP" sz="1000"/>
          </a:p>
          <a:p>
            <a:r>
              <a:rPr kumimoji="1" lang="ja-JP" altLang="en-US" sz="1000"/>
              <a:t>・定期的に遠方から砲撃等を行う。</a:t>
            </a:r>
            <a:endParaRPr kumimoji="1" lang="en-US" altLang="ja-JP" sz="1000"/>
          </a:p>
          <a:p>
            <a:r>
              <a:rPr kumimoji="1" lang="ja-JP" altLang="en-US" sz="1000"/>
              <a:t>・隊員を１名、操作する者として配置する必要がある。</a:t>
            </a:r>
            <a:endParaRPr kumimoji="1" lang="en-US" altLang="ja-JP" sz="1000"/>
          </a:p>
        </p:txBody>
      </p:sp>
      <p:sp>
        <p:nvSpPr>
          <p:cNvPr id="21" name="テキスト ボックス 20">
            <a:extLst>
              <a:ext uri="{FF2B5EF4-FFF2-40B4-BE49-F238E27FC236}">
                <a16:creationId xmlns:a16="http://schemas.microsoft.com/office/drawing/2014/main" id="{9B7B44FD-7DC0-45F2-86B8-066971F3F02F}"/>
              </a:ext>
            </a:extLst>
          </p:cNvPr>
          <p:cNvSpPr txBox="1"/>
          <p:nvPr/>
        </p:nvSpPr>
        <p:spPr>
          <a:xfrm>
            <a:off x="591845" y="2195973"/>
            <a:ext cx="1877437" cy="276999"/>
          </a:xfrm>
          <a:prstGeom prst="rect">
            <a:avLst/>
          </a:prstGeom>
          <a:noFill/>
        </p:spPr>
        <p:txBody>
          <a:bodyPr wrap="none" rtlCol="0">
            <a:spAutoFit/>
          </a:bodyPr>
          <a:lstStyle/>
          <a:p>
            <a:r>
              <a:rPr kumimoji="1" lang="ja-JP" altLang="en-US" sz="1200" b="1"/>
              <a:t>○兵科による種類・特徴</a:t>
            </a:r>
          </a:p>
        </p:txBody>
      </p:sp>
      <p:graphicFrame>
        <p:nvGraphicFramePr>
          <p:cNvPr id="11" name="表 4">
            <a:extLst>
              <a:ext uri="{FF2B5EF4-FFF2-40B4-BE49-F238E27FC236}">
                <a16:creationId xmlns:a16="http://schemas.microsoft.com/office/drawing/2014/main" id="{B5205493-52D5-40B6-AA64-5C791B535856}"/>
              </a:ext>
            </a:extLst>
          </p:cNvPr>
          <p:cNvGraphicFramePr>
            <a:graphicFrameLocks noGrp="1"/>
          </p:cNvGraphicFramePr>
          <p:nvPr>
            <p:extLst>
              <p:ext uri="{D42A27DB-BD31-4B8C-83A1-F6EECF244321}">
                <p14:modId xmlns:p14="http://schemas.microsoft.com/office/powerpoint/2010/main" val="1579248641"/>
              </p:ext>
            </p:extLst>
          </p:nvPr>
        </p:nvGraphicFramePr>
        <p:xfrm>
          <a:off x="850207" y="2785368"/>
          <a:ext cx="5814622" cy="3627120"/>
        </p:xfrm>
        <a:graphic>
          <a:graphicData uri="http://schemas.openxmlformats.org/drawingml/2006/table">
            <a:tbl>
              <a:tblPr firstRow="1" bandRow="1">
                <a:tableStyleId>{5940675A-B579-460E-94D1-54222C63F5DA}</a:tableStyleId>
              </a:tblPr>
              <a:tblGrid>
                <a:gridCol w="929005">
                  <a:extLst>
                    <a:ext uri="{9D8B030D-6E8A-4147-A177-3AD203B41FA5}">
                      <a16:colId xmlns:a16="http://schemas.microsoft.com/office/drawing/2014/main" val="2910900469"/>
                    </a:ext>
                  </a:extLst>
                </a:gridCol>
                <a:gridCol w="979805">
                  <a:extLst>
                    <a:ext uri="{9D8B030D-6E8A-4147-A177-3AD203B41FA5}">
                      <a16:colId xmlns:a16="http://schemas.microsoft.com/office/drawing/2014/main" val="1731609416"/>
                    </a:ext>
                  </a:extLst>
                </a:gridCol>
                <a:gridCol w="3905812">
                  <a:extLst>
                    <a:ext uri="{9D8B030D-6E8A-4147-A177-3AD203B41FA5}">
                      <a16:colId xmlns:a16="http://schemas.microsoft.com/office/drawing/2014/main" val="200947910"/>
                    </a:ext>
                  </a:extLst>
                </a:gridCol>
              </a:tblGrid>
              <a:tr h="170755">
                <a:tc>
                  <a:txBody>
                    <a:bodyPr/>
                    <a:lstStyle/>
                    <a:p>
                      <a:r>
                        <a:rPr kumimoji="1" lang="ja-JP" altLang="en-US" sz="800">
                          <a:latin typeface="+mn-ea"/>
                          <a:ea typeface="+mn-ea"/>
                        </a:rPr>
                        <a:t>兵科</a:t>
                      </a:r>
                    </a:p>
                  </a:txBody>
                  <a:tcPr>
                    <a:solidFill>
                      <a:schemeClr val="accent5">
                        <a:lumMod val="20000"/>
                        <a:lumOff val="80000"/>
                      </a:schemeClr>
                    </a:solidFill>
                  </a:tcPr>
                </a:tc>
                <a:tc gridSpan="2">
                  <a:txBody>
                    <a:bodyPr/>
                    <a:lstStyle/>
                    <a:p>
                      <a:r>
                        <a:rPr kumimoji="1" lang="ja-JP" altLang="en-US" sz="800" dirty="0">
                          <a:latin typeface="+mn-ea"/>
                          <a:ea typeface="+mn-ea"/>
                        </a:rPr>
                        <a:t>特徴</a:t>
                      </a:r>
                    </a:p>
                  </a:txBody>
                  <a:tcPr>
                    <a:solidFill>
                      <a:schemeClr val="accent5">
                        <a:lumMod val="20000"/>
                        <a:lumOff val="80000"/>
                      </a:schemeClr>
                    </a:solidFill>
                  </a:tcPr>
                </a:tc>
                <a:tc hMerge="1">
                  <a:txBody>
                    <a:bodyPr/>
                    <a:lstStyle/>
                    <a:p>
                      <a:endParaRPr kumimoji="1" lang="ja-JP" altLang="en-US"/>
                    </a:p>
                  </a:txBody>
                  <a:tcPr/>
                </a:tc>
                <a:extLst>
                  <a:ext uri="{0D108BD9-81ED-4DB2-BD59-A6C34878D82A}">
                    <a16:rowId xmlns:a16="http://schemas.microsoft.com/office/drawing/2014/main" val="776258044"/>
                  </a:ext>
                </a:extLst>
              </a:tr>
              <a:tr h="170755">
                <a:tc rowSpan="2">
                  <a:txBody>
                    <a:bodyPr/>
                    <a:lstStyle/>
                    <a:p>
                      <a:r>
                        <a:rPr kumimoji="1" lang="ja-JP" altLang="en-US" sz="800" dirty="0">
                          <a:latin typeface="+mn-ea"/>
                          <a:ea typeface="+mn-ea"/>
                        </a:rPr>
                        <a:t>陸戦隊</a:t>
                      </a:r>
                    </a:p>
                  </a:txBody>
                  <a:tcPr>
                    <a:solidFill>
                      <a:schemeClr val="bg1"/>
                    </a:solidFill>
                  </a:tcPr>
                </a:tc>
                <a:tc>
                  <a:txBody>
                    <a:bodyPr/>
                    <a:lstStyle/>
                    <a:p>
                      <a:r>
                        <a:rPr kumimoji="1" lang="ja-JP" altLang="en-US" sz="800">
                          <a:latin typeface="+mn-ea"/>
                          <a:ea typeface="+mn-ea"/>
                        </a:rPr>
                        <a:t>兵科イメージ</a:t>
                      </a:r>
                      <a:endParaRPr kumimoji="1" lang="en-US" altLang="ja-JP" sz="800">
                        <a:latin typeface="+mn-ea"/>
                        <a:ea typeface="+mn-ea"/>
                      </a:endParaRPr>
                    </a:p>
                  </a:txBody>
                  <a:tcPr>
                    <a:lnR w="6350" cap="flat" cmpd="sng" algn="ctr">
                      <a:solidFill>
                        <a:schemeClr val="tx1"/>
                      </a:solidFill>
                      <a:prstDash val="solid"/>
                      <a:round/>
                      <a:headEnd type="none" w="med" len="med"/>
                      <a:tailEnd type="none" w="med" len="med"/>
                    </a:lnR>
                    <a:lnB w="6350" cap="flat" cmpd="sng" algn="ctr">
                      <a:solidFill>
                        <a:schemeClr val="tx1"/>
                      </a:solidFill>
                      <a:prstDash val="sysDash"/>
                      <a:round/>
                      <a:headEnd type="none" w="med" len="med"/>
                      <a:tailEnd type="none" w="med" len="med"/>
                    </a:lnB>
                    <a:solidFill>
                      <a:schemeClr val="bg1"/>
                    </a:solidFill>
                  </a:tcPr>
                </a:tc>
                <a:tc>
                  <a:txBody>
                    <a:bodyPr/>
                    <a:lstStyle/>
                    <a:p>
                      <a:r>
                        <a:rPr kumimoji="1" lang="ja-JP" altLang="en-US" sz="800">
                          <a:latin typeface="+mn-ea"/>
                          <a:ea typeface="+mn-ea"/>
                        </a:rPr>
                        <a:t>地上戦をオールマイティにこなす兵科。</a:t>
                      </a:r>
                    </a:p>
                  </a:txBody>
                  <a:tcPr>
                    <a:lnL w="6350" cap="flat" cmpd="sng" algn="ctr">
                      <a:solidFill>
                        <a:schemeClr val="tx1"/>
                      </a:solidFill>
                      <a:prstDash val="solid"/>
                      <a:round/>
                      <a:headEnd type="none" w="med" len="med"/>
                      <a:tailEnd type="none" w="med" len="med"/>
                    </a:lnL>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949981074"/>
                  </a:ext>
                </a:extLst>
              </a:tr>
              <a:tr h="170755">
                <a:tc vMerge="1">
                  <a:txBody>
                    <a:bodyPr/>
                    <a:lstStyle/>
                    <a:p>
                      <a:endParaRPr kumimoji="1" lang="ja-JP" altLang="en-US"/>
                    </a:p>
                  </a:txBody>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平均的なダメージ系。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715561603"/>
                  </a:ext>
                </a:extLst>
              </a:tr>
              <a:tr h="170755">
                <a:tc rowSpan="2">
                  <a:txBody>
                    <a:bodyPr/>
                    <a:lstStyle/>
                    <a:p>
                      <a:r>
                        <a:rPr kumimoji="1" lang="ja-JP" altLang="en-US" sz="800" dirty="0">
                          <a:latin typeface="+mn-ea"/>
                          <a:ea typeface="+mn-ea"/>
                        </a:rPr>
                        <a:t>情報部</a:t>
                      </a:r>
                    </a:p>
                  </a:txBody>
                  <a:tcPr>
                    <a:solidFill>
                      <a:schemeClr val="bg1">
                        <a:lumMod val="85000"/>
                      </a:schemeClr>
                    </a:solidFill>
                  </a:tcPr>
                </a:tc>
                <a:tc>
                  <a:txBody>
                    <a:bodyPr/>
                    <a:lstStyle/>
                    <a:p>
                      <a:r>
                        <a:rPr kumimoji="1" lang="ja-JP" altLang="en-US" sz="800">
                          <a:latin typeface="+mn-ea"/>
                          <a:ea typeface="+mn-ea"/>
                        </a:rPr>
                        <a:t>兵科イメージ</a:t>
                      </a:r>
                      <a:endParaRPr kumimoji="1" lang="en-US" altLang="ja-JP" sz="800">
                        <a:latin typeface="+mn-ea"/>
                        <a:ea typeface="+mn-ea"/>
                      </a:endParaRP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tc>
                  <a:txBody>
                    <a:bodyPr/>
                    <a:lstStyle/>
                    <a:p>
                      <a:r>
                        <a:rPr kumimoji="1" lang="ja-JP" altLang="en-US" sz="800">
                          <a:latin typeface="+mn-ea"/>
                          <a:ea typeface="+mn-ea"/>
                        </a:rPr>
                        <a:t>飛来した宇宙人が集まる特に高度なテクノロジーを有する兵科。</a:t>
                      </a: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1398721483"/>
                  </a:ext>
                </a:extLst>
              </a:tr>
              <a:tr h="170755">
                <a:tc vMerge="1">
                  <a:txBody>
                    <a:bodyPr/>
                    <a:lstStyle/>
                    <a:p>
                      <a:endParaRPr kumimoji="1" lang="ja-JP" altLang="en-US"/>
                    </a:p>
                  </a:txBody>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デバフ系。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94203936"/>
                  </a:ext>
                </a:extLst>
              </a:tr>
              <a:tr h="170755">
                <a:tc rowSpan="2">
                  <a:txBody>
                    <a:bodyPr/>
                    <a:lstStyle/>
                    <a:p>
                      <a:r>
                        <a:rPr kumimoji="1" lang="ja-JP" altLang="en-US" sz="800" dirty="0">
                          <a:latin typeface="+mn-ea"/>
                          <a:ea typeface="+mn-ea"/>
                        </a:rPr>
                        <a:t>砲撃戦闘科</a:t>
                      </a:r>
                    </a:p>
                  </a:txBody>
                  <a:tcPr>
                    <a:lnB w="6350" cap="flat" cmpd="sng" algn="ctr">
                      <a:solidFill>
                        <a:schemeClr val="tx1"/>
                      </a:solidFill>
                      <a:prstDash val="solid"/>
                      <a:round/>
                      <a:headEnd type="none" w="med" len="med"/>
                      <a:tailEnd type="none" w="med" len="med"/>
                    </a:lnB>
                    <a:solidFill>
                      <a:schemeClr val="bg1"/>
                    </a:solidFill>
                  </a:tcPr>
                </a:tc>
                <a:tc>
                  <a:txBody>
                    <a:bodyPr/>
                    <a:lstStyle/>
                    <a:p>
                      <a:r>
                        <a:rPr kumimoji="1" lang="ja-JP" altLang="en-US" sz="800">
                          <a:latin typeface="+mn-ea"/>
                          <a:ea typeface="+mn-ea"/>
                        </a:rPr>
                        <a:t>兵科イメージ</a:t>
                      </a:r>
                      <a:endParaRPr kumimoji="1" lang="en-US" altLang="ja-JP" sz="800">
                        <a:latin typeface="+mn-ea"/>
                        <a:ea typeface="+mn-ea"/>
                      </a:endParaRP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tc>
                  <a:txBody>
                    <a:bodyPr/>
                    <a:lstStyle/>
                    <a:p>
                      <a:r>
                        <a:rPr kumimoji="1" lang="ja-JP" altLang="en-US" sz="800">
                          <a:latin typeface="+mn-ea"/>
                          <a:ea typeface="+mn-ea"/>
                        </a:rPr>
                        <a:t>航空機や飛行怪獣等高所に向けた攻撃が得意な兵科。</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1794763035"/>
                  </a:ext>
                </a:extLst>
              </a:tr>
              <a:tr h="170755">
                <a:tc vMerge="1">
                  <a:txBody>
                    <a:bodyPr/>
                    <a:lstStyle/>
                    <a:p>
                      <a:endParaRPr kumimoji="1" lang="ja-JP"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latin typeface="+mn-ea"/>
                          <a:ea typeface="+mn-ea"/>
                        </a:rPr>
                        <a:t>兵器効果</a:t>
                      </a:r>
                      <a:endParaRPr kumimoji="1" lang="en-US" altLang="ja-JP" sz="800">
                        <a:latin typeface="+mn-ea"/>
                        <a:ea typeface="+mn-ea"/>
                      </a:endParaRP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短期連射的なダメージ軽。</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72614715"/>
                  </a:ext>
                </a:extLst>
              </a:tr>
              <a:tr h="170755">
                <a:tc rowSpan="2">
                  <a:txBody>
                    <a:bodyPr/>
                    <a:lstStyle/>
                    <a:p>
                      <a:r>
                        <a:rPr kumimoji="1" lang="ja-JP" altLang="en-US" sz="800" dirty="0">
                          <a:latin typeface="+mn-ea"/>
                          <a:ea typeface="+mn-ea"/>
                        </a:rPr>
                        <a:t>音楽部</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latin typeface="+mn-ea"/>
                          <a:ea typeface="+mn-ea"/>
                        </a:rPr>
                        <a:t>音楽で部隊全体の士気を上げることが得意な兵科。</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3612999958"/>
                  </a:ext>
                </a:extLst>
              </a:tr>
              <a:tr h="170755">
                <a:tc vMerge="1">
                  <a:txBody>
                    <a:bodyPr/>
                    <a:lstStyle/>
                    <a:p>
                      <a:endParaRPr kumimoji="1" lang="ja-JP" altLang="en-US"/>
                    </a:p>
                  </a:txBody>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バフ系。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79264007"/>
                  </a:ext>
                </a:extLst>
              </a:tr>
              <a:tr h="170755">
                <a:tc rowSpan="2">
                  <a:txBody>
                    <a:bodyPr/>
                    <a:lstStyle/>
                    <a:p>
                      <a:r>
                        <a:rPr kumimoji="1" lang="ja-JP" altLang="en-US" sz="800" dirty="0">
                          <a:latin typeface="+mn-ea"/>
                          <a:ea typeface="+mn-ea"/>
                        </a:rPr>
                        <a:t>衛生科</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latin typeface="+mn-ea"/>
                          <a:ea typeface="+mn-ea"/>
                        </a:rPr>
                        <a:t>ダメージを受けた部隊の回復を行う兵科。</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4142727680"/>
                  </a:ext>
                </a:extLst>
              </a:tr>
              <a:tr h="170755">
                <a:tc vMerge="1">
                  <a:txBody>
                    <a:bodyPr/>
                    <a:lstStyle/>
                    <a:p>
                      <a:endParaRPr kumimoji="1" lang="ja-JP" altLang="en-US"/>
                    </a:p>
                  </a:txBody>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回復系。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617690077"/>
                  </a:ext>
                </a:extLst>
              </a:tr>
              <a:tr h="170755">
                <a:tc rowSpan="2">
                  <a:txBody>
                    <a:bodyPr/>
                    <a:lstStyle/>
                    <a:p>
                      <a:r>
                        <a:rPr kumimoji="1" lang="ja-JP" altLang="en-US" sz="800" dirty="0">
                          <a:latin typeface="+mn-ea"/>
                          <a:ea typeface="+mn-ea"/>
                        </a:rPr>
                        <a:t>防衛上級開発局</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lumMod val="50000"/>
                      </a:schemeClr>
                    </a:solidFill>
                  </a:tcPr>
                </a:tc>
                <a:tc>
                  <a:txBody>
                    <a:bodyPr/>
                    <a:lstStyle/>
                    <a:p>
                      <a:r>
                        <a:rPr kumimoji="1" lang="ja-JP" altLang="en-US" sz="800">
                          <a:latin typeface="+mn-ea"/>
                          <a:ea typeface="+mn-ea"/>
                        </a:rPr>
                        <a:t>テクノロジーの研究・開発を行う兵科。</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lumMod val="50000"/>
                      </a:schemeClr>
                    </a:solidFill>
                  </a:tcPr>
                </a:tc>
                <a:extLst>
                  <a:ext uri="{0D108BD9-81ED-4DB2-BD59-A6C34878D82A}">
                    <a16:rowId xmlns:a16="http://schemas.microsoft.com/office/drawing/2014/main" val="3124931070"/>
                  </a:ext>
                </a:extLst>
              </a:tr>
              <a:tr h="170755">
                <a:tc vMerge="1">
                  <a:txBody>
                    <a:bodyPr/>
                    <a:lstStyle/>
                    <a:p>
                      <a:endParaRPr kumimoji="1" lang="ja-JP" altLang="en-US" sz="1000">
                        <a:latin typeface="+mn-ea"/>
                        <a:ea typeface="+mn-ea"/>
                      </a:endParaRPr>
                    </a:p>
                  </a:txBody>
                  <a:tcPr>
                    <a:solidFill>
                      <a:schemeClr val="bg1"/>
                    </a:solidFill>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バフ効果が付与された回復系。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1177730561"/>
                  </a:ext>
                </a:extLst>
              </a:tr>
              <a:tr h="170755">
                <a:tc rowSpan="2">
                  <a:txBody>
                    <a:bodyPr/>
                    <a:lstStyle/>
                    <a:p>
                      <a:r>
                        <a:rPr kumimoji="1" lang="ja-JP" altLang="en-US" sz="800" dirty="0">
                          <a:latin typeface="+mn-ea"/>
                          <a:ea typeface="+mn-ea"/>
                        </a:rPr>
                        <a:t>機甲特科</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特殊車両を使いこなす兵科。</a:t>
                      </a: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3121517488"/>
                  </a:ext>
                </a:extLst>
              </a:tr>
              <a:tr h="170755">
                <a:tc vMerge="1">
                  <a:txBody>
                    <a:bodyPr/>
                    <a:lstStyle/>
                    <a:p>
                      <a:endParaRPr kumimoji="1" lang="ja-JP" altLang="en-US" sz="800">
                        <a:latin typeface="+mn-ea"/>
                        <a:ea typeface="+mn-ea"/>
                      </a:endParaRP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デバフ効果が付与された平均的なダメージ系。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1662064581"/>
                  </a:ext>
                </a:extLst>
              </a:tr>
              <a:tr h="170755">
                <a:tc rowSpan="2">
                  <a:txBody>
                    <a:bodyPr/>
                    <a:lstStyle/>
                    <a:p>
                      <a:r>
                        <a:rPr kumimoji="1" lang="ja-JP" altLang="en-US" sz="800" dirty="0">
                          <a:latin typeface="+mn-ea"/>
                          <a:ea typeface="+mn-ea"/>
                        </a:rPr>
                        <a:t>装備計画部</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lumMod val="50000"/>
                      </a:schemeClr>
                    </a:solidFill>
                  </a:tcPr>
                </a:tc>
                <a:tc>
                  <a:txBody>
                    <a:bodyPr/>
                    <a:lstStyle/>
                    <a:p>
                      <a:r>
                        <a:rPr kumimoji="1" lang="ja-JP" altLang="en-US" sz="800">
                          <a:latin typeface="+mn-ea"/>
                          <a:ea typeface="+mn-ea"/>
                        </a:rPr>
                        <a:t>特殊な重火器を用いて攻撃する兵科。</a:t>
                      </a: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lumMod val="50000"/>
                      </a:schemeClr>
                    </a:solidFill>
                  </a:tcPr>
                </a:tc>
                <a:extLst>
                  <a:ext uri="{0D108BD9-81ED-4DB2-BD59-A6C34878D82A}">
                    <a16:rowId xmlns:a16="http://schemas.microsoft.com/office/drawing/2014/main" val="2351036474"/>
                  </a:ext>
                </a:extLst>
              </a:tr>
              <a:tr h="170755">
                <a:tc vMerge="1">
                  <a:txBody>
                    <a:bodyPr/>
                    <a:lstStyle/>
                    <a:p>
                      <a:endParaRPr kumimoji="1" lang="ja-JP" altLang="en-US" sz="800">
                        <a:latin typeface="+mn-ea"/>
                        <a:ea typeface="+mn-ea"/>
                      </a:endParaRP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dirty="0">
                          <a:latin typeface="+mn-ea"/>
                          <a:ea typeface="+mn-ea"/>
                        </a:rPr>
                        <a:t>単撃ダ大メージ系。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2085388417"/>
                  </a:ext>
                </a:extLst>
              </a:tr>
            </a:tbl>
          </a:graphicData>
        </a:graphic>
      </p:graphicFrame>
      <p:sp>
        <p:nvSpPr>
          <p:cNvPr id="13" name="テキスト ボックス 12">
            <a:extLst>
              <a:ext uri="{FF2B5EF4-FFF2-40B4-BE49-F238E27FC236}">
                <a16:creationId xmlns:a16="http://schemas.microsoft.com/office/drawing/2014/main" id="{85CD7AD6-A826-473B-A3C6-E7285313D7FF}"/>
              </a:ext>
            </a:extLst>
          </p:cNvPr>
          <p:cNvSpPr txBox="1"/>
          <p:nvPr/>
        </p:nvSpPr>
        <p:spPr>
          <a:xfrm>
            <a:off x="850207" y="2459691"/>
            <a:ext cx="3005951" cy="246221"/>
          </a:xfrm>
          <a:prstGeom prst="rect">
            <a:avLst/>
          </a:prstGeom>
          <a:noFill/>
        </p:spPr>
        <p:txBody>
          <a:bodyPr wrap="none" rtlCol="0">
            <a:spAutoFit/>
          </a:bodyPr>
          <a:lstStyle/>
          <a:p>
            <a:r>
              <a:rPr kumimoji="1" lang="ja-JP" altLang="en-US" sz="1000"/>
              <a:t>・兵科毎に、支援兵器を特徴づける要素がある。</a:t>
            </a:r>
            <a:endParaRPr kumimoji="1" lang="en-US" altLang="ja-JP" sz="1000"/>
          </a:p>
        </p:txBody>
      </p:sp>
    </p:spTree>
    <p:extLst>
      <p:ext uri="{BB962C8B-B14F-4D97-AF65-F5344CB8AC3E}">
        <p14:creationId xmlns:p14="http://schemas.microsoft.com/office/powerpoint/2010/main" val="3326274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159566" cy="307777"/>
          </a:xfrm>
          <a:prstGeom prst="rect">
            <a:avLst/>
          </a:prstGeom>
          <a:noFill/>
        </p:spPr>
        <p:txBody>
          <a:bodyPr wrap="none" rtlCol="0">
            <a:spAutoFit/>
          </a:bodyPr>
          <a:lstStyle/>
          <a:p>
            <a:r>
              <a:rPr kumimoji="1" lang="ja-JP" altLang="en-US" sz="1400" b="1"/>
              <a:t>●支援兵器のパラメータ</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1467068" cy="246221"/>
          </a:xfrm>
          <a:prstGeom prst="rect">
            <a:avLst/>
          </a:prstGeom>
          <a:noFill/>
        </p:spPr>
        <p:txBody>
          <a:bodyPr wrap="none" rtlCol="0">
            <a:spAutoFit/>
          </a:bodyPr>
          <a:lstStyle/>
          <a:p>
            <a:r>
              <a:rPr kumimoji="1" lang="ja-JP" altLang="en-US" sz="1000"/>
              <a:t>支援兵器全般の仕様。</a:t>
            </a:r>
            <a:endParaRPr kumimoji="1" lang="en-US" altLang="ja-JP" sz="1000"/>
          </a:p>
        </p:txBody>
      </p:sp>
      <p:graphicFrame>
        <p:nvGraphicFramePr>
          <p:cNvPr id="14" name="表 2">
            <a:extLst>
              <a:ext uri="{FF2B5EF4-FFF2-40B4-BE49-F238E27FC236}">
                <a16:creationId xmlns:a16="http://schemas.microsoft.com/office/drawing/2014/main" id="{9CFC3158-E68A-4F43-ADCE-FACC36812323}"/>
              </a:ext>
            </a:extLst>
          </p:cNvPr>
          <p:cNvGraphicFramePr>
            <a:graphicFrameLocks noGrp="1"/>
          </p:cNvGraphicFramePr>
          <p:nvPr>
            <p:extLst>
              <p:ext uri="{D42A27DB-BD31-4B8C-83A1-F6EECF244321}">
                <p14:modId xmlns:p14="http://schemas.microsoft.com/office/powerpoint/2010/main" val="2653286922"/>
              </p:ext>
            </p:extLst>
          </p:nvPr>
        </p:nvGraphicFramePr>
        <p:xfrm>
          <a:off x="790887" y="1442006"/>
          <a:ext cx="6581795" cy="341376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419480900"/>
                    </a:ext>
                  </a:extLst>
                </a:gridCol>
                <a:gridCol w="1673004">
                  <a:extLst>
                    <a:ext uri="{9D8B030D-6E8A-4147-A177-3AD203B41FA5}">
                      <a16:colId xmlns:a16="http://schemas.microsoft.com/office/drawing/2014/main" val="1828289792"/>
                    </a:ext>
                  </a:extLst>
                </a:gridCol>
                <a:gridCol w="4481436">
                  <a:extLst>
                    <a:ext uri="{9D8B030D-6E8A-4147-A177-3AD203B41FA5}">
                      <a16:colId xmlns:a16="http://schemas.microsoft.com/office/drawing/2014/main" val="3935094572"/>
                    </a:ext>
                  </a:extLst>
                </a:gridCol>
              </a:tblGrid>
              <a:tr h="168275">
                <a:tc>
                  <a:txBody>
                    <a:bodyPr/>
                    <a:lstStyle/>
                    <a:p>
                      <a:r>
                        <a:rPr kumimoji="1" lang="en-US" altLang="ja-JP" sz="1000"/>
                        <a:t>No.</a:t>
                      </a:r>
                      <a:endParaRPr kumimoji="1" lang="ja-JP" altLang="en-US" sz="1000"/>
                    </a:p>
                  </a:txBody>
                  <a:tcPr/>
                </a:tc>
                <a:tc>
                  <a:txBody>
                    <a:bodyPr/>
                    <a:lstStyle/>
                    <a:p>
                      <a:r>
                        <a:rPr kumimoji="1" lang="ja-JP" altLang="en-US" sz="1000"/>
                        <a:t>項目名</a:t>
                      </a:r>
                    </a:p>
                  </a:txBody>
                  <a:tcPr/>
                </a:tc>
                <a:tc>
                  <a:txBody>
                    <a:bodyPr/>
                    <a:lstStyle/>
                    <a:p>
                      <a:r>
                        <a:rPr kumimoji="1" lang="ja-JP" altLang="en-US" sz="1000"/>
                        <a:t>概要</a:t>
                      </a:r>
                    </a:p>
                  </a:txBody>
                  <a:tcPr/>
                </a:tc>
                <a:extLst>
                  <a:ext uri="{0D108BD9-81ED-4DB2-BD59-A6C34878D82A}">
                    <a16:rowId xmlns:a16="http://schemas.microsoft.com/office/drawing/2014/main" val="1382172733"/>
                  </a:ext>
                </a:extLst>
              </a:tr>
              <a:tr h="168275">
                <a:tc>
                  <a:txBody>
                    <a:bodyPr/>
                    <a:lstStyle/>
                    <a:p>
                      <a:r>
                        <a:rPr kumimoji="1" lang="en-US" altLang="ja-JP" sz="1000"/>
                        <a:t>1</a:t>
                      </a:r>
                      <a:endParaRPr kumimoji="1" lang="ja-JP" altLang="en-US" sz="1000"/>
                    </a:p>
                  </a:txBody>
                  <a:tcPr/>
                </a:tc>
                <a:tc>
                  <a:txBody>
                    <a:bodyPr/>
                    <a:lstStyle/>
                    <a:p>
                      <a:r>
                        <a:rPr kumimoji="1" lang="en-US" altLang="ja-JP" sz="1000"/>
                        <a:t>ID</a:t>
                      </a:r>
                      <a:endParaRPr kumimoji="1" lang="ja-JP" altLang="en-US" sz="1000"/>
                    </a:p>
                  </a:txBody>
                  <a:tcPr/>
                </a:tc>
                <a:tc>
                  <a:txBody>
                    <a:bodyPr/>
                    <a:lstStyle/>
                    <a:p>
                      <a:r>
                        <a:rPr kumimoji="1" lang="ja-JP" altLang="en-US" sz="1000"/>
                        <a:t>支援兵器の</a:t>
                      </a:r>
                      <a:r>
                        <a:rPr kumimoji="1" lang="en-US" altLang="ja-JP" sz="1000"/>
                        <a:t>ID</a:t>
                      </a:r>
                      <a:r>
                        <a:rPr kumimoji="1" lang="ja-JP" altLang="en-US" sz="1000"/>
                        <a:t>。</a:t>
                      </a:r>
                    </a:p>
                  </a:txBody>
                  <a:tcPr/>
                </a:tc>
                <a:extLst>
                  <a:ext uri="{0D108BD9-81ED-4DB2-BD59-A6C34878D82A}">
                    <a16:rowId xmlns:a16="http://schemas.microsoft.com/office/drawing/2014/main" val="2124541258"/>
                  </a:ext>
                </a:extLst>
              </a:tr>
              <a:tr h="168275">
                <a:tc>
                  <a:txBody>
                    <a:bodyPr/>
                    <a:lstStyle/>
                    <a:p>
                      <a:r>
                        <a:rPr kumimoji="1" lang="en-US" altLang="ja-JP" sz="1000"/>
                        <a:t>2</a:t>
                      </a:r>
                      <a:endParaRPr kumimoji="1" lang="ja-JP" altLang="en-US" sz="1000"/>
                    </a:p>
                  </a:txBody>
                  <a:tcPr/>
                </a:tc>
                <a:tc>
                  <a:txBody>
                    <a:bodyPr/>
                    <a:lstStyle/>
                    <a:p>
                      <a:r>
                        <a:rPr kumimoji="1" lang="ja-JP" altLang="en-US" sz="1000"/>
                        <a:t>識別</a:t>
                      </a:r>
                      <a:r>
                        <a:rPr kumimoji="1" lang="en-US" altLang="ja-JP" sz="1000"/>
                        <a:t>ID</a:t>
                      </a:r>
                      <a:endParaRPr kumimoji="1" lang="ja-JP" altLang="en-US" sz="1000"/>
                    </a:p>
                  </a:txBody>
                  <a:tcPr/>
                </a:tc>
                <a:tc>
                  <a:txBody>
                    <a:bodyPr/>
                    <a:lstStyle/>
                    <a:p>
                      <a:r>
                        <a:rPr kumimoji="1" lang="ja-JP" altLang="en-US" sz="1000"/>
                        <a:t>支援兵器個別の識別</a:t>
                      </a:r>
                      <a:r>
                        <a:rPr kumimoji="1" lang="en-US" altLang="ja-JP" sz="1000"/>
                        <a:t>ID</a:t>
                      </a:r>
                      <a:r>
                        <a:rPr kumimoji="1" lang="ja-JP" altLang="en-US" sz="1000"/>
                        <a:t>。</a:t>
                      </a:r>
                    </a:p>
                  </a:txBody>
                  <a:tcPr/>
                </a:tc>
                <a:extLst>
                  <a:ext uri="{0D108BD9-81ED-4DB2-BD59-A6C34878D82A}">
                    <a16:rowId xmlns:a16="http://schemas.microsoft.com/office/drawing/2014/main" val="2875513446"/>
                  </a:ext>
                </a:extLst>
              </a:tr>
              <a:tr h="168275">
                <a:tc>
                  <a:txBody>
                    <a:bodyPr/>
                    <a:lstStyle/>
                    <a:p>
                      <a:r>
                        <a:rPr kumimoji="1" lang="en-US" altLang="ja-JP" sz="1000"/>
                        <a:t>3</a:t>
                      </a:r>
                      <a:endParaRPr kumimoji="1" lang="ja-JP" altLang="en-US" sz="1000"/>
                    </a:p>
                  </a:txBody>
                  <a:tcPr/>
                </a:tc>
                <a:tc>
                  <a:txBody>
                    <a:bodyPr/>
                    <a:lstStyle/>
                    <a:p>
                      <a:r>
                        <a:rPr kumimoji="1" lang="ja-JP" altLang="en-US" sz="1000"/>
                        <a:t>開発済フラグ</a:t>
                      </a:r>
                    </a:p>
                  </a:txBody>
                  <a:tcPr/>
                </a:tc>
                <a:tc>
                  <a:txBody>
                    <a:bodyPr/>
                    <a:lstStyle/>
                    <a:p>
                      <a:r>
                        <a:rPr kumimoji="1" lang="ja-JP" altLang="en-US" sz="1000"/>
                        <a:t>開発済みか否か</a:t>
                      </a:r>
                    </a:p>
                  </a:txBody>
                  <a:tcPr/>
                </a:tc>
                <a:extLst>
                  <a:ext uri="{0D108BD9-81ED-4DB2-BD59-A6C34878D82A}">
                    <a16:rowId xmlns:a16="http://schemas.microsoft.com/office/drawing/2014/main" val="2062865179"/>
                  </a:ext>
                </a:extLst>
              </a:tr>
              <a:tr h="168275">
                <a:tc>
                  <a:txBody>
                    <a:bodyPr/>
                    <a:lstStyle/>
                    <a:p>
                      <a:r>
                        <a:rPr kumimoji="1" lang="en-US" altLang="ja-JP" sz="1000"/>
                        <a:t>4</a:t>
                      </a:r>
                    </a:p>
                  </a:txBody>
                  <a:tcPr/>
                </a:tc>
                <a:tc>
                  <a:txBody>
                    <a:bodyPr/>
                    <a:lstStyle/>
                    <a:p>
                      <a:r>
                        <a:rPr kumimoji="1" lang="ja-JP" altLang="en-US" sz="1000"/>
                        <a:t>支援兵器名</a:t>
                      </a:r>
                    </a:p>
                  </a:txBody>
                  <a:tcPr/>
                </a:tc>
                <a:tc>
                  <a:txBody>
                    <a:bodyPr/>
                    <a:lstStyle/>
                    <a:p>
                      <a:r>
                        <a:rPr kumimoji="1" lang="ja-JP" altLang="en-US" sz="1000"/>
                        <a:t>支援兵器の名称。</a:t>
                      </a:r>
                    </a:p>
                  </a:txBody>
                  <a:tcPr/>
                </a:tc>
                <a:extLst>
                  <a:ext uri="{0D108BD9-81ED-4DB2-BD59-A6C34878D82A}">
                    <a16:rowId xmlns:a16="http://schemas.microsoft.com/office/drawing/2014/main" val="1810347208"/>
                  </a:ext>
                </a:extLst>
              </a:tr>
              <a:tr h="168275">
                <a:tc>
                  <a:txBody>
                    <a:bodyPr/>
                    <a:lstStyle/>
                    <a:p>
                      <a:r>
                        <a:rPr kumimoji="1" lang="en-US" altLang="ja-JP" sz="1000"/>
                        <a:t>5</a:t>
                      </a:r>
                      <a:endParaRPr kumimoji="1" lang="ja-JP" altLang="en-US" sz="1000"/>
                    </a:p>
                  </a:txBody>
                  <a:tcPr/>
                </a:tc>
                <a:tc>
                  <a:txBody>
                    <a:bodyPr/>
                    <a:lstStyle/>
                    <a:p>
                      <a:r>
                        <a:rPr kumimoji="1" lang="ja-JP" altLang="en-US" sz="1000"/>
                        <a:t>兵科</a:t>
                      </a:r>
                    </a:p>
                  </a:txBody>
                  <a:tcPr/>
                </a:tc>
                <a:tc>
                  <a:txBody>
                    <a:bodyPr/>
                    <a:lstStyle/>
                    <a:p>
                      <a:r>
                        <a:rPr kumimoji="1" lang="ja-JP" altLang="en-US" sz="1000"/>
                        <a:t>支援兵器の兵科の種類</a:t>
                      </a:r>
                    </a:p>
                  </a:txBody>
                  <a:tcPr/>
                </a:tc>
                <a:extLst>
                  <a:ext uri="{0D108BD9-81ED-4DB2-BD59-A6C34878D82A}">
                    <a16:rowId xmlns:a16="http://schemas.microsoft.com/office/drawing/2014/main" val="2306162591"/>
                  </a:ext>
                </a:extLst>
              </a:tr>
              <a:tr h="168275">
                <a:tc>
                  <a:txBody>
                    <a:bodyPr/>
                    <a:lstStyle/>
                    <a:p>
                      <a:r>
                        <a:rPr kumimoji="1" lang="en-US" altLang="ja-JP" sz="1000"/>
                        <a:t>6</a:t>
                      </a:r>
                      <a:endParaRPr kumimoji="1" lang="ja-JP" altLang="en-US" sz="1000"/>
                    </a:p>
                  </a:txBody>
                  <a:tcPr/>
                </a:tc>
                <a:tc>
                  <a:txBody>
                    <a:bodyPr/>
                    <a:lstStyle/>
                    <a:p>
                      <a:r>
                        <a:rPr kumimoji="1" lang="ja-JP" altLang="en-US" sz="1000"/>
                        <a:t>必要研究員数</a:t>
                      </a:r>
                    </a:p>
                  </a:txBody>
                  <a:tcPr/>
                </a:tc>
                <a:tc>
                  <a:txBody>
                    <a:bodyPr/>
                    <a:lstStyle/>
                    <a:p>
                      <a:r>
                        <a:rPr kumimoji="1" lang="ja-JP" altLang="en-US" sz="1000"/>
                        <a:t>開発に必要研究員数</a:t>
                      </a:r>
                    </a:p>
                  </a:txBody>
                  <a:tcPr/>
                </a:tc>
                <a:extLst>
                  <a:ext uri="{0D108BD9-81ED-4DB2-BD59-A6C34878D82A}">
                    <a16:rowId xmlns:a16="http://schemas.microsoft.com/office/drawing/2014/main" val="1966798379"/>
                  </a:ext>
                </a:extLst>
              </a:tr>
              <a:tr h="168275">
                <a:tc>
                  <a:txBody>
                    <a:bodyPr/>
                    <a:lstStyle/>
                    <a:p>
                      <a:r>
                        <a:rPr kumimoji="1" lang="en-US" altLang="ja-JP" sz="1000"/>
                        <a:t>7</a:t>
                      </a:r>
                      <a:endParaRPr kumimoji="1" lang="ja-JP" altLang="en-US" sz="1000"/>
                    </a:p>
                  </a:txBody>
                  <a:tcPr/>
                </a:tc>
                <a:tc>
                  <a:txBody>
                    <a:bodyPr/>
                    <a:lstStyle/>
                    <a:p>
                      <a:r>
                        <a:rPr kumimoji="1" lang="ja-JP" altLang="en-US" sz="1000"/>
                        <a:t>開発時間</a:t>
                      </a:r>
                    </a:p>
                  </a:txBody>
                  <a:tcPr/>
                </a:tc>
                <a:tc>
                  <a:txBody>
                    <a:bodyPr/>
                    <a:lstStyle/>
                    <a:p>
                      <a:r>
                        <a:rPr kumimoji="1" lang="ja-JP" altLang="en-US" sz="1000"/>
                        <a:t>開発に必要な時間</a:t>
                      </a:r>
                    </a:p>
                  </a:txBody>
                  <a:tcPr/>
                </a:tc>
                <a:extLst>
                  <a:ext uri="{0D108BD9-81ED-4DB2-BD59-A6C34878D82A}">
                    <a16:rowId xmlns:a16="http://schemas.microsoft.com/office/drawing/2014/main" val="1691054897"/>
                  </a:ext>
                </a:extLst>
              </a:tr>
              <a:tr h="168275">
                <a:tc>
                  <a:txBody>
                    <a:bodyPr/>
                    <a:lstStyle/>
                    <a:p>
                      <a:r>
                        <a:rPr kumimoji="1" lang="en-US" altLang="ja-JP" sz="1000"/>
                        <a:t>8</a:t>
                      </a:r>
                      <a:endParaRPr kumimoji="1" lang="ja-JP" altLang="en-US" sz="1000"/>
                    </a:p>
                  </a:txBody>
                  <a:tcPr/>
                </a:tc>
                <a:tc>
                  <a:txBody>
                    <a:bodyPr/>
                    <a:lstStyle/>
                    <a:p>
                      <a:r>
                        <a:rPr kumimoji="1" lang="ja-JP" altLang="en-US" sz="1000"/>
                        <a:t>レベル</a:t>
                      </a:r>
                    </a:p>
                  </a:txBody>
                  <a:tcPr/>
                </a:tc>
                <a:tc>
                  <a:txBody>
                    <a:bodyPr/>
                    <a:lstStyle/>
                    <a:p>
                      <a:r>
                        <a:rPr kumimoji="1" lang="ja-JP" altLang="en-US" sz="1000"/>
                        <a:t>初期想定</a:t>
                      </a:r>
                      <a:r>
                        <a:rPr kumimoji="1" lang="en-US" altLang="ja-JP" sz="1000"/>
                        <a:t>1</a:t>
                      </a:r>
                      <a:r>
                        <a:rPr kumimoji="1" lang="ja-JP" altLang="en-US" sz="1000"/>
                        <a:t>～</a:t>
                      </a:r>
                      <a:r>
                        <a:rPr kumimoji="1" lang="en-US" altLang="ja-JP" sz="1000"/>
                        <a:t>100</a:t>
                      </a:r>
                      <a:r>
                        <a:rPr kumimoji="1" lang="ja-JP" altLang="en-US" sz="1000"/>
                        <a:t>（進化後含む）</a:t>
                      </a:r>
                    </a:p>
                  </a:txBody>
                  <a:tcPr/>
                </a:tc>
                <a:extLst>
                  <a:ext uri="{0D108BD9-81ED-4DB2-BD59-A6C34878D82A}">
                    <a16:rowId xmlns:a16="http://schemas.microsoft.com/office/drawing/2014/main" val="2036020726"/>
                  </a:ext>
                </a:extLst>
              </a:tr>
              <a:tr h="168275">
                <a:tc>
                  <a:txBody>
                    <a:bodyPr/>
                    <a:lstStyle/>
                    <a:p>
                      <a:r>
                        <a:rPr kumimoji="1" lang="en-US" altLang="ja-JP" sz="1000"/>
                        <a:t>9</a:t>
                      </a:r>
                      <a:endParaRPr kumimoji="1" lang="ja-JP" altLang="en-US" sz="1000"/>
                    </a:p>
                  </a:txBody>
                  <a:tcPr/>
                </a:tc>
                <a:tc>
                  <a:txBody>
                    <a:bodyPr/>
                    <a:lstStyle/>
                    <a:p>
                      <a:r>
                        <a:rPr kumimoji="1" lang="ja-JP" altLang="en-US" sz="1000"/>
                        <a:t>攻撃ジャンル</a:t>
                      </a:r>
                    </a:p>
                  </a:txBody>
                  <a:tcPr/>
                </a:tc>
                <a:tc>
                  <a:txBody>
                    <a:bodyPr/>
                    <a:lstStyle/>
                    <a:p>
                      <a:r>
                        <a:rPr kumimoji="1" lang="ja-JP" altLang="en-US" sz="1000"/>
                        <a:t>攻撃</a:t>
                      </a:r>
                      <a:r>
                        <a:rPr kumimoji="1" lang="en-US" altLang="ja-JP" sz="1000"/>
                        <a:t>or</a:t>
                      </a:r>
                      <a:r>
                        <a:rPr kumimoji="1" lang="ja-JP" altLang="en-US" sz="1000"/>
                        <a:t>回復</a:t>
                      </a:r>
                      <a:endParaRPr kumimoji="1" lang="en-US" altLang="ja-JP" sz="1000"/>
                    </a:p>
                  </a:txBody>
                  <a:tcPr/>
                </a:tc>
                <a:extLst>
                  <a:ext uri="{0D108BD9-81ED-4DB2-BD59-A6C34878D82A}">
                    <a16:rowId xmlns:a16="http://schemas.microsoft.com/office/drawing/2014/main" val="658388221"/>
                  </a:ext>
                </a:extLst>
              </a:tr>
              <a:tr h="168275">
                <a:tc>
                  <a:txBody>
                    <a:bodyPr/>
                    <a:lstStyle/>
                    <a:p>
                      <a:r>
                        <a:rPr kumimoji="1" lang="en-US" altLang="ja-JP" sz="1000"/>
                        <a:t>10</a:t>
                      </a:r>
                      <a:endParaRPr kumimoji="1" lang="ja-JP" altLang="en-US" sz="1000"/>
                    </a:p>
                  </a:txBody>
                  <a:tcPr/>
                </a:tc>
                <a:tc>
                  <a:txBody>
                    <a:bodyPr/>
                    <a:lstStyle/>
                    <a:p>
                      <a:r>
                        <a:rPr kumimoji="1" lang="en-US" altLang="ja-JP" sz="1000"/>
                        <a:t>POWER</a:t>
                      </a:r>
                      <a:endParaRPr kumimoji="1" lang="ja-JP" altLang="en-US" sz="1000"/>
                    </a:p>
                  </a:txBody>
                  <a:tcPr/>
                </a:tc>
                <a:tc>
                  <a:txBody>
                    <a:bodyPr/>
                    <a:lstStyle/>
                    <a:p>
                      <a:r>
                        <a:rPr kumimoji="1" lang="ja-JP" altLang="en-US" sz="1000"/>
                        <a:t>攻撃威力</a:t>
                      </a:r>
                      <a:r>
                        <a:rPr kumimoji="1" lang="en-US" altLang="ja-JP" sz="1000"/>
                        <a:t>or</a:t>
                      </a:r>
                      <a:r>
                        <a:rPr kumimoji="1" lang="ja-JP" altLang="en-US" sz="1000"/>
                        <a:t>回復力</a:t>
                      </a:r>
                    </a:p>
                  </a:txBody>
                  <a:tcPr/>
                </a:tc>
                <a:extLst>
                  <a:ext uri="{0D108BD9-81ED-4DB2-BD59-A6C34878D82A}">
                    <a16:rowId xmlns:a16="http://schemas.microsoft.com/office/drawing/2014/main" val="1732286130"/>
                  </a:ext>
                </a:extLst>
              </a:tr>
              <a:tr h="168275">
                <a:tc>
                  <a:txBody>
                    <a:bodyPr/>
                    <a:lstStyle/>
                    <a:p>
                      <a:r>
                        <a:rPr kumimoji="1" lang="en-US" altLang="ja-JP" sz="1000"/>
                        <a:t>11</a:t>
                      </a:r>
                      <a:endParaRPr kumimoji="1" lang="ja-JP" altLang="en-US" sz="1000"/>
                    </a:p>
                  </a:txBody>
                  <a:tcPr/>
                </a:tc>
                <a:tc>
                  <a:txBody>
                    <a:bodyPr/>
                    <a:lstStyle/>
                    <a:p>
                      <a:r>
                        <a:rPr kumimoji="1" lang="ja-JP" altLang="en-US" sz="1000"/>
                        <a:t>攻撃間隔</a:t>
                      </a:r>
                    </a:p>
                  </a:txBody>
                  <a:tcPr/>
                </a:tc>
                <a:tc>
                  <a:txBody>
                    <a:bodyPr/>
                    <a:lstStyle/>
                    <a:p>
                      <a:r>
                        <a:rPr kumimoji="1" lang="ja-JP" altLang="en-US" sz="1000"/>
                        <a:t>クールタイム</a:t>
                      </a:r>
                    </a:p>
                  </a:txBody>
                  <a:tcPr/>
                </a:tc>
                <a:extLst>
                  <a:ext uri="{0D108BD9-81ED-4DB2-BD59-A6C34878D82A}">
                    <a16:rowId xmlns:a16="http://schemas.microsoft.com/office/drawing/2014/main" val="2994402561"/>
                  </a:ext>
                </a:extLst>
              </a:tr>
              <a:tr h="168275">
                <a:tc>
                  <a:txBody>
                    <a:bodyPr/>
                    <a:lstStyle/>
                    <a:p>
                      <a:r>
                        <a:rPr kumimoji="1" lang="en-US" altLang="ja-JP" sz="1000"/>
                        <a:t>12</a:t>
                      </a:r>
                      <a:endParaRPr kumimoji="1" lang="ja-JP" altLang="en-US" sz="1000"/>
                    </a:p>
                  </a:txBody>
                  <a:tcPr/>
                </a:tc>
                <a:tc>
                  <a:txBody>
                    <a:bodyPr/>
                    <a:lstStyle/>
                    <a:p>
                      <a:r>
                        <a:rPr kumimoji="1" lang="ja-JP" altLang="en-US" sz="1000"/>
                        <a:t>追加効果 </a:t>
                      </a:r>
                      <a:r>
                        <a:rPr kumimoji="1" lang="en-US" altLang="ja-JP" sz="1000"/>
                        <a:t>ID</a:t>
                      </a:r>
                      <a:endParaRPr kumimoji="1" lang="ja-JP" altLang="en-US" sz="1000"/>
                    </a:p>
                  </a:txBody>
                  <a:tcPr/>
                </a:tc>
                <a:tc>
                  <a:txBody>
                    <a:bodyPr/>
                    <a:lstStyle/>
                    <a:p>
                      <a:r>
                        <a:rPr kumimoji="1" lang="ja-JP" altLang="en-US" sz="1000"/>
                        <a:t>追加で付与するバフやデバフの</a:t>
                      </a:r>
                      <a:r>
                        <a:rPr kumimoji="1" lang="en-US" altLang="ja-JP" sz="1000"/>
                        <a:t>ID</a:t>
                      </a:r>
                      <a:endParaRPr kumimoji="1" lang="ja-JP" altLang="en-US" sz="1000"/>
                    </a:p>
                  </a:txBody>
                  <a:tcPr/>
                </a:tc>
                <a:extLst>
                  <a:ext uri="{0D108BD9-81ED-4DB2-BD59-A6C34878D82A}">
                    <a16:rowId xmlns:a16="http://schemas.microsoft.com/office/drawing/2014/main" val="236214519"/>
                  </a:ext>
                </a:extLst>
              </a:tr>
              <a:tr h="168275">
                <a:tc>
                  <a:txBody>
                    <a:bodyPr/>
                    <a:lstStyle/>
                    <a:p>
                      <a:r>
                        <a:rPr kumimoji="1" lang="en-US" altLang="ja-JP" sz="1000"/>
                        <a:t>13</a:t>
                      </a:r>
                      <a:endParaRPr kumimoji="1" lang="ja-JP" altLang="en-US" sz="1000"/>
                    </a:p>
                  </a:txBody>
                  <a:tcPr/>
                </a:tc>
                <a:tc>
                  <a:txBody>
                    <a:bodyPr/>
                    <a:lstStyle/>
                    <a:p>
                      <a:r>
                        <a:rPr kumimoji="1" lang="ja-JP" altLang="en-US" sz="1000"/>
                        <a:t>レベルアップテーブル</a:t>
                      </a:r>
                    </a:p>
                  </a:txBody>
                  <a:tcPr/>
                </a:tc>
                <a:tc>
                  <a:txBody>
                    <a:bodyPr/>
                    <a:lstStyle/>
                    <a:p>
                      <a:r>
                        <a:rPr kumimoji="1" lang="ja-JP" altLang="en-US" sz="1000"/>
                        <a:t>レベルアップテーブル</a:t>
                      </a:r>
                    </a:p>
                  </a:txBody>
                  <a:tcPr/>
                </a:tc>
                <a:extLst>
                  <a:ext uri="{0D108BD9-81ED-4DB2-BD59-A6C34878D82A}">
                    <a16:rowId xmlns:a16="http://schemas.microsoft.com/office/drawing/2014/main" val="3277634944"/>
                  </a:ext>
                </a:extLst>
              </a:tr>
            </a:tbl>
          </a:graphicData>
        </a:graphic>
      </p:graphicFrame>
      <p:sp>
        <p:nvSpPr>
          <p:cNvPr id="2" name="正方形/長方形 1">
            <a:extLst>
              <a:ext uri="{FF2B5EF4-FFF2-40B4-BE49-F238E27FC236}">
                <a16:creationId xmlns:a16="http://schemas.microsoft.com/office/drawing/2014/main" id="{00F18DD8-8E35-4DE9-8ADB-12F0BC75700C}"/>
              </a:ext>
            </a:extLst>
          </p:cNvPr>
          <p:cNvSpPr/>
          <p:nvPr/>
        </p:nvSpPr>
        <p:spPr>
          <a:xfrm>
            <a:off x="4440393" y="3244334"/>
            <a:ext cx="263214" cy="369332"/>
          </a:xfrm>
          <a:prstGeom prst="rect">
            <a:avLst/>
          </a:prstGeom>
        </p:spPr>
        <p:txBody>
          <a:bodyPr wrap="none">
            <a:spAutoFit/>
          </a:bodyPr>
          <a:lstStyle/>
          <a:p>
            <a:r>
              <a:rPr lang="ja-JP" altLang="en-US">
                <a:solidFill>
                  <a:srgbClr val="000000"/>
                </a:solidFill>
                <a:latin typeface="Meiryo" panose="020B0604030504040204" pitchFamily="50" charset="-128"/>
                <a:ea typeface="Meiryo" panose="020B0604030504040204" pitchFamily="50" charset="-128"/>
              </a:rPr>
              <a:t> </a:t>
            </a:r>
            <a:endParaRPr lang="ja-JP" altLang="en-US"/>
          </a:p>
        </p:txBody>
      </p:sp>
    </p:spTree>
    <p:extLst>
      <p:ext uri="{BB962C8B-B14F-4D97-AF65-F5344CB8AC3E}">
        <p14:creationId xmlns:p14="http://schemas.microsoft.com/office/powerpoint/2010/main" val="8439143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●支援兵器について</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6840334" cy="646331"/>
          </a:xfrm>
          <a:prstGeom prst="rect">
            <a:avLst/>
          </a:prstGeom>
          <a:noFill/>
        </p:spPr>
        <p:txBody>
          <a:bodyPr wrap="none" rtlCol="0">
            <a:spAutoFit/>
          </a:bodyPr>
          <a:lstStyle/>
          <a:p>
            <a:r>
              <a:rPr kumimoji="1" lang="ja-JP" altLang="en-US" sz="1000"/>
              <a:t>支援兵器はバトル前に設定する兵器で、支援兵器が持つクールタイムごとに</a:t>
            </a:r>
            <a:r>
              <a:rPr kumimoji="1" lang="ja-JP" altLang="en-US" sz="1600" b="1"/>
              <a:t>攻撃</a:t>
            </a:r>
            <a:r>
              <a:rPr kumimoji="1" lang="ja-JP" altLang="en-US" sz="1000"/>
              <a:t> </a:t>
            </a:r>
            <a:r>
              <a:rPr kumimoji="1" lang="en-US" altLang="ja-JP" sz="1000"/>
              <a:t>or </a:t>
            </a:r>
            <a:r>
              <a:rPr kumimoji="1" lang="ja-JP" altLang="en-US" sz="1600" b="1"/>
              <a:t>回復</a:t>
            </a:r>
            <a:r>
              <a:rPr kumimoji="1" lang="ja-JP" altLang="en-US" sz="1000"/>
              <a:t>を行ってくれるもの。</a:t>
            </a:r>
            <a:endParaRPr kumimoji="1" lang="en-US" altLang="ja-JP" sz="1000"/>
          </a:p>
          <a:p>
            <a:r>
              <a:rPr kumimoji="1" lang="en-US" altLang="ja-JP" sz="1000"/>
              <a:t>※</a:t>
            </a:r>
            <a:r>
              <a:rPr kumimoji="1" lang="ja-JP" altLang="en-US" sz="1000"/>
              <a:t>状態異常やバフ・デバフを付与する場合も、必ず攻撃か回復のいずれかを行う。</a:t>
            </a:r>
            <a:endParaRPr kumimoji="1" lang="en-US" altLang="ja-JP" sz="1000"/>
          </a:p>
          <a:p>
            <a:endParaRPr kumimoji="1" lang="en-US" altLang="ja-JP" sz="1000"/>
          </a:p>
        </p:txBody>
      </p:sp>
      <p:sp>
        <p:nvSpPr>
          <p:cNvPr id="7" name="テキスト ボックス 6">
            <a:extLst>
              <a:ext uri="{FF2B5EF4-FFF2-40B4-BE49-F238E27FC236}">
                <a16:creationId xmlns:a16="http://schemas.microsoft.com/office/drawing/2014/main" id="{45A20730-ACFA-4722-A1A2-51CAC8034D74}"/>
              </a:ext>
            </a:extLst>
          </p:cNvPr>
          <p:cNvSpPr txBox="1"/>
          <p:nvPr/>
        </p:nvSpPr>
        <p:spPr>
          <a:xfrm>
            <a:off x="415419" y="1495951"/>
            <a:ext cx="1980029" cy="307777"/>
          </a:xfrm>
          <a:prstGeom prst="rect">
            <a:avLst/>
          </a:prstGeom>
          <a:noFill/>
        </p:spPr>
        <p:txBody>
          <a:bodyPr wrap="none" rtlCol="0">
            <a:spAutoFit/>
          </a:bodyPr>
          <a:lstStyle/>
          <a:p>
            <a:r>
              <a:rPr kumimoji="1" lang="ja-JP" altLang="en-US" sz="1400" b="1"/>
              <a:t>●支援兵器のダメージ</a:t>
            </a:r>
            <a:endParaRPr kumimoji="1" lang="ja-JP" altLang="en-US" sz="1000" b="1">
              <a:solidFill>
                <a:srgbClr val="FF0000"/>
              </a:solidFill>
            </a:endParaRPr>
          </a:p>
        </p:txBody>
      </p:sp>
      <p:sp>
        <p:nvSpPr>
          <p:cNvPr id="8" name="テキスト ボックス 7">
            <a:extLst>
              <a:ext uri="{FF2B5EF4-FFF2-40B4-BE49-F238E27FC236}">
                <a16:creationId xmlns:a16="http://schemas.microsoft.com/office/drawing/2014/main" id="{9F263E7B-FC2C-407F-97D8-F608E6004A12}"/>
              </a:ext>
            </a:extLst>
          </p:cNvPr>
          <p:cNvSpPr txBox="1"/>
          <p:nvPr/>
        </p:nvSpPr>
        <p:spPr>
          <a:xfrm>
            <a:off x="591846" y="1807889"/>
            <a:ext cx="4929555" cy="400110"/>
          </a:xfrm>
          <a:prstGeom prst="rect">
            <a:avLst/>
          </a:prstGeom>
          <a:noFill/>
        </p:spPr>
        <p:txBody>
          <a:bodyPr wrap="none" rtlCol="0">
            <a:spAutoFit/>
          </a:bodyPr>
          <a:lstStyle/>
          <a:p>
            <a:r>
              <a:rPr kumimoji="1" lang="ja-JP" altLang="en-US" sz="1000"/>
              <a:t>支援兵器のダメージは以下のように計算される。</a:t>
            </a:r>
            <a:endParaRPr kumimoji="1" lang="en-US" altLang="ja-JP" sz="1000"/>
          </a:p>
          <a:p>
            <a:r>
              <a:rPr kumimoji="1" lang="ja-JP" altLang="en-US" sz="1000"/>
              <a:t>基本的にはバトルと同様の計算だが、元となる攻撃力が下記のように決定される。</a:t>
            </a:r>
            <a:endParaRPr kumimoji="1" lang="en-US" altLang="ja-JP" sz="1000"/>
          </a:p>
        </p:txBody>
      </p:sp>
      <p:sp>
        <p:nvSpPr>
          <p:cNvPr id="9" name="テキスト ボックス 8">
            <a:extLst>
              <a:ext uri="{FF2B5EF4-FFF2-40B4-BE49-F238E27FC236}">
                <a16:creationId xmlns:a16="http://schemas.microsoft.com/office/drawing/2014/main" id="{964E6217-6BEC-4BAB-9A0E-3AE8E5804DBB}"/>
              </a:ext>
            </a:extLst>
          </p:cNvPr>
          <p:cNvSpPr txBox="1"/>
          <p:nvPr/>
        </p:nvSpPr>
        <p:spPr>
          <a:xfrm>
            <a:off x="496046" y="3072929"/>
            <a:ext cx="8084264" cy="246221"/>
          </a:xfrm>
          <a:prstGeom prst="rect">
            <a:avLst/>
          </a:prstGeom>
          <a:noFill/>
        </p:spPr>
        <p:txBody>
          <a:bodyPr wrap="none" rtlCol="0">
            <a:spAutoFit/>
          </a:bodyPr>
          <a:lstStyle/>
          <a:p>
            <a:r>
              <a:rPr kumimoji="1" lang="ja-JP" altLang="en-US" sz="1000" b="1">
                <a:solidFill>
                  <a:srgbClr val="00B0F0"/>
                </a:solidFill>
              </a:rPr>
              <a:t>ダメージ ＝ </a:t>
            </a:r>
            <a:r>
              <a:rPr kumimoji="1" lang="ja-JP" altLang="en-US" sz="1000" b="1">
                <a:solidFill>
                  <a:srgbClr val="FF0000"/>
                </a:solidFill>
              </a:rPr>
              <a:t>支援兵器攻撃力</a:t>
            </a:r>
            <a:r>
              <a:rPr kumimoji="1" lang="ja-JP" altLang="en-US" sz="1000" b="1">
                <a:solidFill>
                  <a:srgbClr val="00B0F0"/>
                </a:solidFill>
              </a:rPr>
              <a:t> </a:t>
            </a:r>
            <a:r>
              <a:rPr kumimoji="1" lang="en-US" altLang="ja-JP" sz="1000" b="1">
                <a:solidFill>
                  <a:srgbClr val="00B0F0"/>
                </a:solidFill>
              </a:rPr>
              <a:t>×</a:t>
            </a:r>
            <a:r>
              <a:rPr kumimoji="1" lang="ja-JP" altLang="en-US" sz="1000" b="1">
                <a:solidFill>
                  <a:srgbClr val="00B0F0"/>
                </a:solidFill>
              </a:rPr>
              <a:t>［ブレ］</a:t>
            </a:r>
            <a:r>
              <a:rPr kumimoji="1" lang="en-US" altLang="ja-JP" sz="1000" b="1">
                <a:solidFill>
                  <a:srgbClr val="00B0F0"/>
                </a:solidFill>
              </a:rPr>
              <a:t>÷</a:t>
            </a:r>
            <a:r>
              <a:rPr kumimoji="1" lang="ja-JP" altLang="en-US" sz="1000" b="1">
                <a:solidFill>
                  <a:srgbClr val="00B0F0"/>
                </a:solidFill>
              </a:rPr>
              <a:t>［部位防御係数］［相性係数］</a:t>
            </a:r>
            <a:r>
              <a:rPr kumimoji="1" lang="en-US" altLang="ja-JP" sz="1000" b="1">
                <a:solidFill>
                  <a:srgbClr val="00B0F0"/>
                </a:solidFill>
              </a:rPr>
              <a:t>×</a:t>
            </a:r>
            <a:r>
              <a:rPr kumimoji="1" lang="ja-JP" altLang="en-US" sz="1000" b="1">
                <a:solidFill>
                  <a:srgbClr val="00B0F0"/>
                </a:solidFill>
              </a:rPr>
              <a:t>［属性係数］</a:t>
            </a:r>
            <a:r>
              <a:rPr kumimoji="1" lang="en-US" altLang="ja-JP" sz="1000" b="1">
                <a:solidFill>
                  <a:srgbClr val="00B0F0"/>
                </a:solidFill>
              </a:rPr>
              <a:t> ×</a:t>
            </a:r>
            <a:r>
              <a:rPr kumimoji="1" lang="ja-JP" altLang="en-US" sz="1000" b="1">
                <a:solidFill>
                  <a:srgbClr val="00B0F0"/>
                </a:solidFill>
              </a:rPr>
              <a:t>［弱点係数］</a:t>
            </a:r>
            <a:r>
              <a:rPr kumimoji="1" lang="en-US" altLang="ja-JP" sz="1000" b="1">
                <a:solidFill>
                  <a:srgbClr val="00B0F0"/>
                </a:solidFill>
              </a:rPr>
              <a:t>×</a:t>
            </a:r>
            <a:r>
              <a:rPr kumimoji="1" lang="ja-JP" altLang="en-US" sz="1000" b="1">
                <a:solidFill>
                  <a:srgbClr val="00B0F0"/>
                </a:solidFill>
              </a:rPr>
              <a:t>［スキル係数］）</a:t>
            </a:r>
            <a:r>
              <a:rPr kumimoji="1" lang="en-US" altLang="ja-JP" sz="1000" b="1">
                <a:solidFill>
                  <a:srgbClr val="00B0F0"/>
                </a:solidFill>
              </a:rPr>
              <a:t>÷</a:t>
            </a:r>
            <a:r>
              <a:rPr kumimoji="1" lang="ja-JP" altLang="en-US" sz="1000" b="1">
                <a:solidFill>
                  <a:srgbClr val="00B0F0"/>
                </a:solidFill>
              </a:rPr>
              <a:t> ヒット数</a:t>
            </a:r>
            <a:endParaRPr kumimoji="1" lang="en-US" altLang="ja-JP" sz="1000" b="1">
              <a:solidFill>
                <a:srgbClr val="00B0F0"/>
              </a:solidFill>
            </a:endParaRPr>
          </a:p>
        </p:txBody>
      </p:sp>
      <p:sp>
        <p:nvSpPr>
          <p:cNvPr id="10" name="テキスト ボックス 9">
            <a:extLst>
              <a:ext uri="{FF2B5EF4-FFF2-40B4-BE49-F238E27FC236}">
                <a16:creationId xmlns:a16="http://schemas.microsoft.com/office/drawing/2014/main" id="{D8105FC4-D0FB-4782-BC4A-58D3BCABB320}"/>
              </a:ext>
            </a:extLst>
          </p:cNvPr>
          <p:cNvSpPr txBox="1"/>
          <p:nvPr/>
        </p:nvSpPr>
        <p:spPr>
          <a:xfrm>
            <a:off x="496046" y="2287936"/>
            <a:ext cx="5221301" cy="246221"/>
          </a:xfrm>
          <a:prstGeom prst="rect">
            <a:avLst/>
          </a:prstGeom>
          <a:noFill/>
        </p:spPr>
        <p:txBody>
          <a:bodyPr wrap="none" rtlCol="0">
            <a:spAutoFit/>
          </a:bodyPr>
          <a:lstStyle/>
          <a:p>
            <a:r>
              <a:rPr kumimoji="1" lang="ja-JP" altLang="en-US" sz="1000" b="1">
                <a:solidFill>
                  <a:srgbClr val="FF0000"/>
                </a:solidFill>
              </a:rPr>
              <a:t>支援兵器攻撃力 </a:t>
            </a:r>
            <a:r>
              <a:rPr kumimoji="1" lang="ja-JP" altLang="en-US" sz="1000" b="1">
                <a:solidFill>
                  <a:srgbClr val="00B050"/>
                </a:solidFill>
              </a:rPr>
              <a:t>＝［</a:t>
            </a:r>
            <a:r>
              <a:rPr kumimoji="1" lang="en-US" altLang="ja-JP" sz="1000" b="1">
                <a:solidFill>
                  <a:srgbClr val="00B050"/>
                </a:solidFill>
              </a:rPr>
              <a:t>POWER(</a:t>
            </a:r>
            <a:r>
              <a:rPr kumimoji="1" lang="ja-JP" altLang="en-US" sz="1000" b="1">
                <a:solidFill>
                  <a:srgbClr val="00B050"/>
                </a:solidFill>
              </a:rPr>
              <a:t>支援兵器基本攻撃力</a:t>
            </a:r>
            <a:r>
              <a:rPr kumimoji="1" lang="en-US" altLang="ja-JP" sz="1000" b="1">
                <a:solidFill>
                  <a:srgbClr val="00B050"/>
                </a:solidFill>
              </a:rPr>
              <a:t>)</a:t>
            </a:r>
            <a:r>
              <a:rPr kumimoji="1" lang="ja-JP" altLang="en-US" sz="1000" b="1">
                <a:solidFill>
                  <a:srgbClr val="00B050"/>
                </a:solidFill>
              </a:rPr>
              <a:t>］</a:t>
            </a:r>
            <a:r>
              <a:rPr kumimoji="1" lang="en-US" altLang="ja-JP" sz="1000" baseline="20000">
                <a:solidFill>
                  <a:srgbClr val="00B050"/>
                </a:solidFill>
              </a:rPr>
              <a:t>※</a:t>
            </a:r>
            <a:r>
              <a:rPr kumimoji="1" lang="ja-JP" altLang="en-US" sz="1000" baseline="20000">
                <a:solidFill>
                  <a:srgbClr val="00B050"/>
                </a:solidFill>
              </a:rPr>
              <a:t>１</a:t>
            </a:r>
            <a:r>
              <a:rPr kumimoji="1" lang="en-US" altLang="ja-JP" sz="1000" b="1">
                <a:solidFill>
                  <a:srgbClr val="00B050"/>
                </a:solidFill>
              </a:rPr>
              <a:t>×</a:t>
            </a:r>
            <a:r>
              <a:rPr kumimoji="1" lang="ja-JP" altLang="en-US" sz="1000" b="1">
                <a:solidFill>
                  <a:srgbClr val="00B050"/>
                </a:solidFill>
              </a:rPr>
              <a:t>（</a:t>
            </a:r>
            <a:r>
              <a:rPr kumimoji="1" lang="en-US" altLang="ja-JP" sz="1000" b="1">
                <a:solidFill>
                  <a:srgbClr val="00B050"/>
                </a:solidFill>
              </a:rPr>
              <a:t>100</a:t>
            </a:r>
            <a:r>
              <a:rPr kumimoji="1" lang="ja-JP" altLang="en-US" sz="1000" b="1">
                <a:solidFill>
                  <a:srgbClr val="00B050"/>
                </a:solidFill>
              </a:rPr>
              <a:t>＋［ＴＲカード</a:t>
            </a:r>
            <a:r>
              <a:rPr kumimoji="1" lang="en-US" altLang="ja-JP" sz="1000" b="1" err="1">
                <a:solidFill>
                  <a:srgbClr val="00B050"/>
                </a:solidFill>
              </a:rPr>
              <a:t>Lv</a:t>
            </a:r>
            <a:r>
              <a:rPr kumimoji="1" lang="ja-JP" altLang="en-US" sz="1000" b="1">
                <a:solidFill>
                  <a:srgbClr val="00B050"/>
                </a:solidFill>
              </a:rPr>
              <a:t>］）％</a:t>
            </a:r>
            <a:endParaRPr kumimoji="1" lang="en-US" altLang="ja-JP" sz="1000" b="1">
              <a:solidFill>
                <a:srgbClr val="00B050"/>
              </a:solidFill>
            </a:endParaRPr>
          </a:p>
        </p:txBody>
      </p:sp>
      <p:sp>
        <p:nvSpPr>
          <p:cNvPr id="11" name="テキスト ボックス 10">
            <a:extLst>
              <a:ext uri="{FF2B5EF4-FFF2-40B4-BE49-F238E27FC236}">
                <a16:creationId xmlns:a16="http://schemas.microsoft.com/office/drawing/2014/main" id="{FFD684D9-C811-4178-82C9-E6943827BCAF}"/>
              </a:ext>
            </a:extLst>
          </p:cNvPr>
          <p:cNvSpPr txBox="1"/>
          <p:nvPr/>
        </p:nvSpPr>
        <p:spPr>
          <a:xfrm>
            <a:off x="591845" y="2649033"/>
            <a:ext cx="2108269" cy="246221"/>
          </a:xfrm>
          <a:prstGeom prst="rect">
            <a:avLst/>
          </a:prstGeom>
          <a:noFill/>
        </p:spPr>
        <p:txBody>
          <a:bodyPr wrap="none" rtlCol="0">
            <a:spAutoFit/>
          </a:bodyPr>
          <a:lstStyle/>
          <a:p>
            <a:r>
              <a:rPr kumimoji="1" lang="en-US" altLang="ja-JP" sz="1000"/>
              <a:t>※</a:t>
            </a:r>
            <a:r>
              <a:rPr kumimoji="1" lang="ja-JP" altLang="en-US" sz="1000"/>
              <a:t>１</a:t>
            </a:r>
            <a:r>
              <a:rPr kumimoji="1" lang="en-US" altLang="ja-JP" sz="1000"/>
              <a:t>…</a:t>
            </a:r>
            <a:r>
              <a:rPr kumimoji="1" lang="ja-JP" altLang="en-US" sz="1000"/>
              <a:t>支援兵器自体の持つ攻撃力</a:t>
            </a:r>
            <a:endParaRPr kumimoji="1" lang="en-US" altLang="ja-JP" sz="1000"/>
          </a:p>
        </p:txBody>
      </p:sp>
      <p:sp>
        <p:nvSpPr>
          <p:cNvPr id="13" name="テキスト ボックス 12">
            <a:extLst>
              <a:ext uri="{FF2B5EF4-FFF2-40B4-BE49-F238E27FC236}">
                <a16:creationId xmlns:a16="http://schemas.microsoft.com/office/drawing/2014/main" id="{BB9755B4-A29A-4D8E-B78B-01B210185BE5}"/>
              </a:ext>
            </a:extLst>
          </p:cNvPr>
          <p:cNvSpPr txBox="1"/>
          <p:nvPr/>
        </p:nvSpPr>
        <p:spPr>
          <a:xfrm>
            <a:off x="591845" y="3395771"/>
            <a:ext cx="954107" cy="276999"/>
          </a:xfrm>
          <a:prstGeom prst="rect">
            <a:avLst/>
          </a:prstGeom>
          <a:noFill/>
        </p:spPr>
        <p:txBody>
          <a:bodyPr wrap="none" rtlCol="0">
            <a:spAutoFit/>
          </a:bodyPr>
          <a:lstStyle/>
          <a:p>
            <a:r>
              <a:rPr kumimoji="1" lang="ja-JP" altLang="en-US" sz="1200" b="1"/>
              <a:t>○部位選択</a:t>
            </a:r>
            <a:endParaRPr kumimoji="1" lang="en-US" altLang="ja-JP" sz="1200" b="1">
              <a:solidFill>
                <a:srgbClr val="FF0000"/>
              </a:solidFill>
            </a:endParaRPr>
          </a:p>
        </p:txBody>
      </p:sp>
      <p:sp>
        <p:nvSpPr>
          <p:cNvPr id="15" name="テキスト ボックス 14">
            <a:extLst>
              <a:ext uri="{FF2B5EF4-FFF2-40B4-BE49-F238E27FC236}">
                <a16:creationId xmlns:a16="http://schemas.microsoft.com/office/drawing/2014/main" id="{43D75BCE-3CA4-4582-9EF8-3FC2735D6247}"/>
              </a:ext>
            </a:extLst>
          </p:cNvPr>
          <p:cNvSpPr txBox="1"/>
          <p:nvPr/>
        </p:nvSpPr>
        <p:spPr>
          <a:xfrm>
            <a:off x="738385" y="3672770"/>
            <a:ext cx="8590813" cy="553998"/>
          </a:xfrm>
          <a:prstGeom prst="rect">
            <a:avLst/>
          </a:prstGeom>
          <a:noFill/>
        </p:spPr>
        <p:txBody>
          <a:bodyPr wrap="none" rtlCol="0">
            <a:spAutoFit/>
          </a:bodyPr>
          <a:lstStyle/>
          <a:p>
            <a:r>
              <a:rPr kumimoji="1" lang="ja-JP" altLang="en-US" sz="1000"/>
              <a:t>オートで攻撃される支援兵器では任意に部位選択はできない。</a:t>
            </a:r>
            <a:endParaRPr kumimoji="1" lang="en-US" altLang="ja-JP" sz="1000"/>
          </a:p>
          <a:p>
            <a:r>
              <a:rPr kumimoji="1" lang="ja-JP" altLang="en-US" sz="1000"/>
              <a:t>射撃毎に各部につけたウェイトからの確率で選択される。</a:t>
            </a:r>
            <a:endParaRPr kumimoji="1" lang="en-US" altLang="ja-JP" sz="1000"/>
          </a:p>
          <a:p>
            <a:r>
              <a:rPr kumimoji="1" lang="ja-JP" altLang="en-US" sz="1000"/>
              <a:t>各部のウェイトは色は全て同じ基本ウェイト「</a:t>
            </a:r>
            <a:r>
              <a:rPr kumimoji="1" lang="en-US" altLang="ja-JP" sz="1000"/>
              <a:t>5</a:t>
            </a:r>
            <a:r>
              <a:rPr kumimoji="1" lang="ja-JP" altLang="en-US" sz="1000"/>
              <a:t>」となり、弱点属性のみ、支援兵器の持つ「精密射撃」パラメータによりウェイトが加算される。</a:t>
            </a:r>
            <a:endParaRPr kumimoji="1" lang="en-US" altLang="ja-JP" sz="1000"/>
          </a:p>
        </p:txBody>
      </p:sp>
      <p:graphicFrame>
        <p:nvGraphicFramePr>
          <p:cNvPr id="2" name="表 2">
            <a:extLst>
              <a:ext uri="{FF2B5EF4-FFF2-40B4-BE49-F238E27FC236}">
                <a16:creationId xmlns:a16="http://schemas.microsoft.com/office/drawing/2014/main" id="{54BDEAAD-79B4-4844-8279-45AB3DE98EDD}"/>
              </a:ext>
            </a:extLst>
          </p:cNvPr>
          <p:cNvGraphicFramePr>
            <a:graphicFrameLocks noGrp="1"/>
          </p:cNvGraphicFramePr>
          <p:nvPr/>
        </p:nvGraphicFramePr>
        <p:xfrm>
          <a:off x="777003" y="4255560"/>
          <a:ext cx="1438910" cy="1280160"/>
        </p:xfrm>
        <a:graphic>
          <a:graphicData uri="http://schemas.openxmlformats.org/drawingml/2006/table">
            <a:tbl>
              <a:tblPr firstRow="1" bandRow="1">
                <a:tableStyleId>{5C22544A-7EE6-4342-B048-85BDC9FD1C3A}</a:tableStyleId>
              </a:tblPr>
              <a:tblGrid>
                <a:gridCol w="617855">
                  <a:extLst>
                    <a:ext uri="{9D8B030D-6E8A-4147-A177-3AD203B41FA5}">
                      <a16:colId xmlns:a16="http://schemas.microsoft.com/office/drawing/2014/main" val="2209451993"/>
                    </a:ext>
                  </a:extLst>
                </a:gridCol>
                <a:gridCol w="821055">
                  <a:extLst>
                    <a:ext uri="{9D8B030D-6E8A-4147-A177-3AD203B41FA5}">
                      <a16:colId xmlns:a16="http://schemas.microsoft.com/office/drawing/2014/main" val="3315765966"/>
                    </a:ext>
                  </a:extLst>
                </a:gridCol>
              </a:tblGrid>
              <a:tr h="0">
                <a:tc>
                  <a:txBody>
                    <a:bodyPr/>
                    <a:lstStyle/>
                    <a:p>
                      <a:r>
                        <a:rPr kumimoji="1" lang="ja-JP" altLang="en-US" sz="800"/>
                        <a:t>精密射撃</a:t>
                      </a:r>
                    </a:p>
                  </a:txBody>
                  <a:tcPr/>
                </a:tc>
                <a:tc>
                  <a:txBody>
                    <a:bodyPr/>
                    <a:lstStyle/>
                    <a:p>
                      <a:r>
                        <a:rPr kumimoji="1" lang="ja-JP" altLang="en-US" sz="800"/>
                        <a:t>加算ウェイト</a:t>
                      </a:r>
                    </a:p>
                  </a:txBody>
                  <a:tcPr/>
                </a:tc>
                <a:extLst>
                  <a:ext uri="{0D108BD9-81ED-4DB2-BD59-A6C34878D82A}">
                    <a16:rowId xmlns:a16="http://schemas.microsoft.com/office/drawing/2014/main" val="3153202134"/>
                  </a:ext>
                </a:extLst>
              </a:tr>
              <a:tr h="0">
                <a:tc>
                  <a:txBody>
                    <a:bodyPr/>
                    <a:lstStyle/>
                    <a:p>
                      <a:pPr algn="ctr"/>
                      <a:r>
                        <a:rPr kumimoji="1" lang="en-US" altLang="ja-JP" sz="800"/>
                        <a:t>S</a:t>
                      </a:r>
                      <a:endParaRPr kumimoji="1" lang="ja-JP" altLang="en-US" sz="800"/>
                    </a:p>
                  </a:txBody>
                  <a:tcPr/>
                </a:tc>
                <a:tc>
                  <a:txBody>
                    <a:bodyPr/>
                    <a:lstStyle/>
                    <a:p>
                      <a:pPr algn="ctr"/>
                      <a:r>
                        <a:rPr kumimoji="1" lang="en-US" altLang="ja-JP" sz="800"/>
                        <a:t>+10</a:t>
                      </a:r>
                      <a:endParaRPr kumimoji="1" lang="ja-JP" altLang="en-US" sz="800"/>
                    </a:p>
                  </a:txBody>
                  <a:tcPr/>
                </a:tc>
                <a:extLst>
                  <a:ext uri="{0D108BD9-81ED-4DB2-BD59-A6C34878D82A}">
                    <a16:rowId xmlns:a16="http://schemas.microsoft.com/office/drawing/2014/main" val="1116597705"/>
                  </a:ext>
                </a:extLst>
              </a:tr>
              <a:tr h="0">
                <a:tc>
                  <a:txBody>
                    <a:bodyPr/>
                    <a:lstStyle/>
                    <a:p>
                      <a:pPr algn="ctr"/>
                      <a:r>
                        <a:rPr kumimoji="1" lang="en-US" altLang="ja-JP" sz="800"/>
                        <a:t>A</a:t>
                      </a:r>
                      <a:endParaRPr kumimoji="1" lang="ja-JP" altLang="en-US" sz="800"/>
                    </a:p>
                  </a:txBody>
                  <a:tcPr/>
                </a:tc>
                <a:tc>
                  <a:txBody>
                    <a:bodyPr/>
                    <a:lstStyle/>
                    <a:p>
                      <a:pPr algn="ctr"/>
                      <a:r>
                        <a:rPr kumimoji="1" lang="en-US" altLang="ja-JP" sz="800"/>
                        <a:t>+5</a:t>
                      </a:r>
                      <a:endParaRPr kumimoji="1" lang="ja-JP" altLang="en-US" sz="800"/>
                    </a:p>
                  </a:txBody>
                  <a:tcPr/>
                </a:tc>
                <a:extLst>
                  <a:ext uri="{0D108BD9-81ED-4DB2-BD59-A6C34878D82A}">
                    <a16:rowId xmlns:a16="http://schemas.microsoft.com/office/drawing/2014/main" val="2935130430"/>
                  </a:ext>
                </a:extLst>
              </a:tr>
              <a:tr h="0">
                <a:tc>
                  <a:txBody>
                    <a:bodyPr/>
                    <a:lstStyle/>
                    <a:p>
                      <a:pPr algn="ctr"/>
                      <a:r>
                        <a:rPr kumimoji="1" lang="en-US" altLang="ja-JP" sz="800"/>
                        <a:t>B</a:t>
                      </a:r>
                      <a:endParaRPr kumimoji="1" lang="ja-JP" altLang="en-US" sz="800"/>
                    </a:p>
                  </a:txBody>
                  <a:tcPr/>
                </a:tc>
                <a:tc>
                  <a:txBody>
                    <a:bodyPr/>
                    <a:lstStyle/>
                    <a:p>
                      <a:pPr algn="ctr"/>
                      <a:r>
                        <a:rPr kumimoji="1" lang="en-US" altLang="ja-JP" sz="800"/>
                        <a:t>+4</a:t>
                      </a:r>
                      <a:endParaRPr kumimoji="1" lang="ja-JP" altLang="en-US" sz="800"/>
                    </a:p>
                  </a:txBody>
                  <a:tcPr/>
                </a:tc>
                <a:extLst>
                  <a:ext uri="{0D108BD9-81ED-4DB2-BD59-A6C34878D82A}">
                    <a16:rowId xmlns:a16="http://schemas.microsoft.com/office/drawing/2014/main" val="380089941"/>
                  </a:ext>
                </a:extLst>
              </a:tr>
              <a:tr h="0">
                <a:tc>
                  <a:txBody>
                    <a:bodyPr/>
                    <a:lstStyle/>
                    <a:p>
                      <a:pPr algn="ctr"/>
                      <a:r>
                        <a:rPr kumimoji="1" lang="en-US" altLang="ja-JP" sz="800"/>
                        <a:t>C</a:t>
                      </a:r>
                      <a:endParaRPr kumimoji="1" lang="ja-JP" altLang="en-US" sz="800"/>
                    </a:p>
                  </a:txBody>
                  <a:tcPr/>
                </a:tc>
                <a:tc>
                  <a:txBody>
                    <a:bodyPr/>
                    <a:lstStyle/>
                    <a:p>
                      <a:pPr algn="ctr"/>
                      <a:r>
                        <a:rPr kumimoji="1" lang="en-US" altLang="ja-JP" sz="800"/>
                        <a:t>+2</a:t>
                      </a:r>
                      <a:endParaRPr kumimoji="1" lang="ja-JP" altLang="en-US" sz="800"/>
                    </a:p>
                  </a:txBody>
                  <a:tcPr/>
                </a:tc>
                <a:extLst>
                  <a:ext uri="{0D108BD9-81ED-4DB2-BD59-A6C34878D82A}">
                    <a16:rowId xmlns:a16="http://schemas.microsoft.com/office/drawing/2014/main" val="761688938"/>
                  </a:ext>
                </a:extLst>
              </a:tr>
              <a:tr h="0">
                <a:tc>
                  <a:txBody>
                    <a:bodyPr/>
                    <a:lstStyle/>
                    <a:p>
                      <a:pPr algn="ctr"/>
                      <a:r>
                        <a:rPr kumimoji="1" lang="en-US" altLang="ja-JP" sz="800"/>
                        <a:t>D</a:t>
                      </a:r>
                      <a:endParaRPr kumimoji="1" lang="ja-JP" altLang="en-US" sz="800"/>
                    </a:p>
                  </a:txBody>
                  <a:tcPr/>
                </a:tc>
                <a:tc>
                  <a:txBody>
                    <a:bodyPr/>
                    <a:lstStyle/>
                    <a:p>
                      <a:pPr algn="ctr"/>
                      <a:r>
                        <a:rPr kumimoji="1" lang="en-US" altLang="ja-JP" sz="800"/>
                        <a:t>+0</a:t>
                      </a:r>
                      <a:endParaRPr kumimoji="1" lang="ja-JP" altLang="en-US" sz="800"/>
                    </a:p>
                  </a:txBody>
                  <a:tcPr/>
                </a:tc>
                <a:extLst>
                  <a:ext uri="{0D108BD9-81ED-4DB2-BD59-A6C34878D82A}">
                    <a16:rowId xmlns:a16="http://schemas.microsoft.com/office/drawing/2014/main" val="970178436"/>
                  </a:ext>
                </a:extLst>
              </a:tr>
            </a:tbl>
          </a:graphicData>
        </a:graphic>
      </p:graphicFrame>
    </p:spTree>
    <p:extLst>
      <p:ext uri="{BB962C8B-B14F-4D97-AF65-F5344CB8AC3E}">
        <p14:creationId xmlns:p14="http://schemas.microsoft.com/office/powerpoint/2010/main" val="1276277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42E87052-15F7-4BE5-9754-03A2C0091E2A}"/>
              </a:ext>
            </a:extLst>
          </p:cNvPr>
          <p:cNvSpPr txBox="1"/>
          <p:nvPr/>
        </p:nvSpPr>
        <p:spPr>
          <a:xfrm>
            <a:off x="607779" y="544837"/>
            <a:ext cx="1415772" cy="276999"/>
          </a:xfrm>
          <a:prstGeom prst="rect">
            <a:avLst/>
          </a:prstGeom>
          <a:noFill/>
        </p:spPr>
        <p:txBody>
          <a:bodyPr wrap="none" rtlCol="0">
            <a:spAutoFit/>
          </a:bodyPr>
          <a:lstStyle/>
          <a:p>
            <a:r>
              <a:rPr kumimoji="1" lang="ja-JP" altLang="en-US" sz="1200" b="1"/>
              <a:t>○相性、属性判定</a:t>
            </a:r>
            <a:endParaRPr kumimoji="1" lang="en-US" altLang="ja-JP" sz="1200" b="1"/>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15" name="テキスト ボックス 14">
            <a:extLst>
              <a:ext uri="{FF2B5EF4-FFF2-40B4-BE49-F238E27FC236}">
                <a16:creationId xmlns:a16="http://schemas.microsoft.com/office/drawing/2014/main" id="{43D75BCE-3CA4-4582-9EF8-3FC2735D6247}"/>
              </a:ext>
            </a:extLst>
          </p:cNvPr>
          <p:cNvSpPr txBox="1"/>
          <p:nvPr/>
        </p:nvSpPr>
        <p:spPr>
          <a:xfrm>
            <a:off x="738384" y="821836"/>
            <a:ext cx="4288353" cy="553998"/>
          </a:xfrm>
          <a:prstGeom prst="rect">
            <a:avLst/>
          </a:prstGeom>
          <a:noFill/>
        </p:spPr>
        <p:txBody>
          <a:bodyPr wrap="none" rtlCol="0">
            <a:spAutoFit/>
          </a:bodyPr>
          <a:lstStyle/>
          <a:p>
            <a:r>
              <a:rPr kumimoji="1" lang="ja-JP" altLang="en-US" sz="1000" dirty="0"/>
              <a:t>相性・属性は支援兵器には無い。</a:t>
            </a:r>
            <a:endParaRPr kumimoji="1" lang="en-US" altLang="ja-JP" sz="1000" dirty="0"/>
          </a:p>
          <a:p>
            <a:r>
              <a:rPr kumimoji="1" lang="ja-JP" altLang="en-US" sz="1000" dirty="0"/>
              <a:t>属性は</a:t>
            </a:r>
            <a:r>
              <a:rPr kumimoji="1" lang="en-US" altLang="ja-JP" sz="1000" dirty="0"/>
              <a:t>TR</a:t>
            </a:r>
            <a:r>
              <a:rPr kumimoji="1" lang="ja-JP" altLang="en-US" sz="1000" dirty="0"/>
              <a:t>カードのもの。</a:t>
            </a:r>
            <a:endParaRPr kumimoji="1" lang="en-US" altLang="ja-JP" sz="1000" dirty="0"/>
          </a:p>
          <a:p>
            <a:r>
              <a:rPr kumimoji="1" lang="ja-JP" altLang="en-US" sz="1000" dirty="0"/>
              <a:t>これは、支援兵器を操作するためにセットするキャラにも紐づかない。</a:t>
            </a:r>
            <a:endParaRPr kumimoji="1" lang="en-US" altLang="ja-JP" sz="1000" dirty="0"/>
          </a:p>
        </p:txBody>
      </p:sp>
      <p:sp>
        <p:nvSpPr>
          <p:cNvPr id="20" name="テキスト ボックス 19">
            <a:extLst>
              <a:ext uri="{FF2B5EF4-FFF2-40B4-BE49-F238E27FC236}">
                <a16:creationId xmlns:a16="http://schemas.microsoft.com/office/drawing/2014/main" id="{CB36EE81-0F80-4242-B189-80B7B5F4E8B5}"/>
              </a:ext>
            </a:extLst>
          </p:cNvPr>
          <p:cNvSpPr txBox="1"/>
          <p:nvPr/>
        </p:nvSpPr>
        <p:spPr>
          <a:xfrm>
            <a:off x="607779" y="1398277"/>
            <a:ext cx="1107996" cy="276999"/>
          </a:xfrm>
          <a:prstGeom prst="rect">
            <a:avLst/>
          </a:prstGeom>
          <a:noFill/>
        </p:spPr>
        <p:txBody>
          <a:bodyPr wrap="none" rtlCol="0">
            <a:spAutoFit/>
          </a:bodyPr>
          <a:lstStyle/>
          <a:p>
            <a:r>
              <a:rPr kumimoji="1" lang="ja-JP" altLang="en-US" sz="1200" b="1"/>
              <a:t>○スキル係数</a:t>
            </a:r>
            <a:endParaRPr kumimoji="1" lang="en-US" altLang="ja-JP" sz="1200" b="1"/>
          </a:p>
        </p:txBody>
      </p:sp>
      <p:sp>
        <p:nvSpPr>
          <p:cNvPr id="21" name="テキスト ボックス 20">
            <a:extLst>
              <a:ext uri="{FF2B5EF4-FFF2-40B4-BE49-F238E27FC236}">
                <a16:creationId xmlns:a16="http://schemas.microsoft.com/office/drawing/2014/main" id="{D5D9E37C-3AFD-4FE9-9A62-4067F27BEA3E}"/>
              </a:ext>
            </a:extLst>
          </p:cNvPr>
          <p:cNvSpPr txBox="1"/>
          <p:nvPr/>
        </p:nvSpPr>
        <p:spPr>
          <a:xfrm>
            <a:off x="738384" y="1675276"/>
            <a:ext cx="5442516" cy="707886"/>
          </a:xfrm>
          <a:prstGeom prst="rect">
            <a:avLst/>
          </a:prstGeom>
          <a:noFill/>
        </p:spPr>
        <p:txBody>
          <a:bodyPr wrap="none" rtlCol="0">
            <a:spAutoFit/>
          </a:bodyPr>
          <a:lstStyle/>
          <a:p>
            <a:r>
              <a:rPr kumimoji="1" lang="ja-JP" altLang="en-US" sz="1000" dirty="0"/>
              <a:t>基本的にはバトルメンバーのスキルやリーダー効果の影響は受けない。</a:t>
            </a:r>
            <a:endParaRPr kumimoji="1" lang="en-US" altLang="ja-JP" sz="1000" dirty="0"/>
          </a:p>
          <a:p>
            <a:r>
              <a:rPr kumimoji="1" lang="ja-JP" altLang="en-US" sz="1000" strike="sngStrike" dirty="0"/>
              <a:t>例外的にバトルメンバーが支援兵器に影響を及ぼすスキルを持っている場合のみ影響する。</a:t>
            </a:r>
            <a:endParaRPr kumimoji="1" lang="en-US" altLang="ja-JP" sz="1000" strike="sngStrike" dirty="0"/>
          </a:p>
          <a:p>
            <a:endParaRPr kumimoji="1" lang="en-US" altLang="ja-JP" sz="1000" dirty="0"/>
          </a:p>
          <a:p>
            <a:r>
              <a:rPr kumimoji="1" lang="ja-JP" altLang="en-US" sz="1000" dirty="0"/>
              <a:t>セットしたキャラの所持する</a:t>
            </a:r>
            <a:r>
              <a:rPr kumimoji="1" lang="en-US" altLang="ja-JP" sz="1000" dirty="0"/>
              <a:t>TR</a:t>
            </a:r>
            <a:r>
              <a:rPr kumimoji="1" lang="ja-JP" altLang="en-US" sz="1000" dirty="0"/>
              <a:t>カードの効果は乗る。</a:t>
            </a:r>
            <a:endParaRPr kumimoji="1" lang="en-US" altLang="ja-JP" sz="1000" dirty="0"/>
          </a:p>
        </p:txBody>
      </p:sp>
      <p:sp>
        <p:nvSpPr>
          <p:cNvPr id="3" name="四角形: 角を丸くする 2">
            <a:extLst>
              <a:ext uri="{FF2B5EF4-FFF2-40B4-BE49-F238E27FC236}">
                <a16:creationId xmlns:a16="http://schemas.microsoft.com/office/drawing/2014/main" id="{EA10D443-3BF4-4179-A563-C7A12BA21B3E}"/>
              </a:ext>
            </a:extLst>
          </p:cNvPr>
          <p:cNvSpPr/>
          <p:nvPr/>
        </p:nvSpPr>
        <p:spPr>
          <a:xfrm>
            <a:off x="738384" y="2454619"/>
            <a:ext cx="3086100" cy="1176126"/>
          </a:xfrm>
          <a:prstGeom prst="roundRect">
            <a:avLst>
              <a:gd name="adj" fmla="val 16236"/>
            </a:avLst>
          </a:prstGeom>
          <a:solidFill>
            <a:srgbClr val="FFFF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b="1" u="sng">
                <a:solidFill>
                  <a:schemeClr val="tx1"/>
                </a:solidFill>
              </a:rPr>
              <a:t>スキルイメージ</a:t>
            </a:r>
            <a:endParaRPr kumimoji="1" lang="en-US" altLang="ja-JP" sz="1000" b="1" u="sng">
              <a:solidFill>
                <a:schemeClr val="tx1"/>
              </a:solidFill>
            </a:endParaRPr>
          </a:p>
          <a:p>
            <a:r>
              <a:rPr kumimoji="1" lang="ja-JP" altLang="en-US" sz="1000">
                <a:solidFill>
                  <a:schemeClr val="tx1"/>
                </a:solidFill>
              </a:rPr>
              <a:t>支援兵器の以下に影響を及ぼす感じのスキル。</a:t>
            </a:r>
            <a:endParaRPr kumimoji="1" lang="en-US" altLang="ja-JP" sz="1000">
              <a:solidFill>
                <a:schemeClr val="tx1"/>
              </a:solidFill>
            </a:endParaRPr>
          </a:p>
          <a:p>
            <a:r>
              <a:rPr kumimoji="1" lang="ja-JP" altLang="en-US" sz="1000">
                <a:solidFill>
                  <a:schemeClr val="tx1"/>
                </a:solidFill>
              </a:rPr>
              <a:t>・攻撃力アップ</a:t>
            </a:r>
            <a:endParaRPr kumimoji="1" lang="en-US" altLang="ja-JP" sz="1000">
              <a:solidFill>
                <a:schemeClr val="tx1"/>
              </a:solidFill>
            </a:endParaRPr>
          </a:p>
          <a:p>
            <a:r>
              <a:rPr kumimoji="1" lang="ja-JP" altLang="en-US" sz="1000">
                <a:solidFill>
                  <a:schemeClr val="tx1"/>
                </a:solidFill>
              </a:rPr>
              <a:t>・ダメージ倍率</a:t>
            </a:r>
            <a:endParaRPr kumimoji="1" lang="en-US" altLang="ja-JP" sz="1000">
              <a:solidFill>
                <a:schemeClr val="tx1"/>
              </a:solidFill>
            </a:endParaRPr>
          </a:p>
          <a:p>
            <a:r>
              <a:rPr kumimoji="1" lang="ja-JP" altLang="en-US" sz="1000">
                <a:solidFill>
                  <a:schemeClr val="tx1"/>
                </a:solidFill>
              </a:rPr>
              <a:t>・クールタイム減少</a:t>
            </a:r>
            <a:endParaRPr kumimoji="1" lang="en-US" altLang="ja-JP" sz="1000">
              <a:solidFill>
                <a:schemeClr val="tx1"/>
              </a:solidFill>
            </a:endParaRPr>
          </a:p>
          <a:p>
            <a:r>
              <a:rPr kumimoji="1" lang="ja-JP" altLang="en-US" sz="1000">
                <a:solidFill>
                  <a:schemeClr val="tx1"/>
                </a:solidFill>
              </a:rPr>
              <a:t>・キャラレベル上昇</a:t>
            </a:r>
            <a:endParaRPr kumimoji="1" lang="en-US" altLang="ja-JP" sz="1000">
              <a:solidFill>
                <a:schemeClr val="tx1"/>
              </a:solidFill>
            </a:endParaRPr>
          </a:p>
        </p:txBody>
      </p:sp>
      <p:sp>
        <p:nvSpPr>
          <p:cNvPr id="10" name="テキスト ボックス 9">
            <a:extLst>
              <a:ext uri="{FF2B5EF4-FFF2-40B4-BE49-F238E27FC236}">
                <a16:creationId xmlns:a16="http://schemas.microsoft.com/office/drawing/2014/main" id="{B8D5EEFA-6F68-4914-A7FA-E39E769782AE}"/>
              </a:ext>
            </a:extLst>
          </p:cNvPr>
          <p:cNvSpPr txBox="1"/>
          <p:nvPr/>
        </p:nvSpPr>
        <p:spPr>
          <a:xfrm>
            <a:off x="607779" y="3807076"/>
            <a:ext cx="1877437" cy="276999"/>
          </a:xfrm>
          <a:prstGeom prst="rect">
            <a:avLst/>
          </a:prstGeom>
          <a:noFill/>
        </p:spPr>
        <p:txBody>
          <a:bodyPr wrap="none" rtlCol="0">
            <a:spAutoFit/>
          </a:bodyPr>
          <a:lstStyle/>
          <a:p>
            <a:r>
              <a:rPr kumimoji="1" lang="ja-JP" altLang="en-US" sz="1200" b="1"/>
              <a:t>○クリティカルについて</a:t>
            </a:r>
            <a:endParaRPr kumimoji="1" lang="en-US" altLang="ja-JP" sz="1200" b="1">
              <a:solidFill>
                <a:srgbClr val="FF0000"/>
              </a:solidFill>
            </a:endParaRPr>
          </a:p>
        </p:txBody>
      </p:sp>
      <p:sp>
        <p:nvSpPr>
          <p:cNvPr id="11" name="テキスト ボックス 10">
            <a:extLst>
              <a:ext uri="{FF2B5EF4-FFF2-40B4-BE49-F238E27FC236}">
                <a16:creationId xmlns:a16="http://schemas.microsoft.com/office/drawing/2014/main" id="{DF25DB66-E943-4CE9-B425-D53F62F7DB87}"/>
              </a:ext>
            </a:extLst>
          </p:cNvPr>
          <p:cNvSpPr txBox="1"/>
          <p:nvPr/>
        </p:nvSpPr>
        <p:spPr>
          <a:xfrm>
            <a:off x="738384" y="4084075"/>
            <a:ext cx="6340197" cy="400110"/>
          </a:xfrm>
          <a:prstGeom prst="rect">
            <a:avLst/>
          </a:prstGeom>
          <a:noFill/>
        </p:spPr>
        <p:txBody>
          <a:bodyPr wrap="none" rtlCol="0">
            <a:spAutoFit/>
          </a:bodyPr>
          <a:lstStyle/>
          <a:p>
            <a:r>
              <a:rPr kumimoji="1" lang="ja-JP" altLang="en-US" sz="1000"/>
              <a:t>支援兵器も通常武器と同様、クリティカル率とクリティカルダメージ倍率を持つ。</a:t>
            </a:r>
            <a:endParaRPr kumimoji="1" lang="en-US" altLang="ja-JP" sz="1000"/>
          </a:p>
          <a:p>
            <a:r>
              <a:rPr kumimoji="1" lang="ja-JP" altLang="en-US" sz="1000"/>
              <a:t>ヒット数毎にクリティカル率で判定を行い、クリティカルが発生したヒットの際にダメージ倍率を掛ける。</a:t>
            </a:r>
            <a:endParaRPr kumimoji="1" lang="en-US" altLang="ja-JP" sz="1000"/>
          </a:p>
        </p:txBody>
      </p:sp>
    </p:spTree>
    <p:extLst>
      <p:ext uri="{BB962C8B-B14F-4D97-AF65-F5344CB8AC3E}">
        <p14:creationId xmlns:p14="http://schemas.microsoft.com/office/powerpoint/2010/main" val="5692024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1090993"/>
            <a:ext cx="1500732" cy="276999"/>
          </a:xfrm>
          <a:prstGeom prst="rect">
            <a:avLst/>
          </a:prstGeom>
          <a:noFill/>
        </p:spPr>
        <p:txBody>
          <a:bodyPr wrap="none" rtlCol="0">
            <a:spAutoFit/>
          </a:bodyPr>
          <a:lstStyle/>
          <a:p>
            <a:r>
              <a:rPr kumimoji="1" lang="en-US" altLang="ja-JP" sz="1200" b="1"/>
              <a:t>1</a:t>
            </a:r>
            <a:r>
              <a:rPr kumimoji="1" lang="ja-JP" altLang="en-US" sz="1200" b="1"/>
              <a:t>．支援兵器の選択</a:t>
            </a:r>
            <a:endParaRPr kumimoji="1" lang="en-US" altLang="ja-JP" sz="1200" b="1"/>
          </a:p>
        </p:txBody>
      </p:sp>
      <p:sp>
        <p:nvSpPr>
          <p:cNvPr id="16" name="テキスト ボックス 15">
            <a:extLst>
              <a:ext uri="{FF2B5EF4-FFF2-40B4-BE49-F238E27FC236}">
                <a16:creationId xmlns:a16="http://schemas.microsoft.com/office/drawing/2014/main" id="{9F05AF4C-06A4-48FE-9384-E14C9ABB65B7}"/>
              </a:ext>
            </a:extLst>
          </p:cNvPr>
          <p:cNvSpPr txBox="1"/>
          <p:nvPr/>
        </p:nvSpPr>
        <p:spPr>
          <a:xfrm>
            <a:off x="749563" y="1367992"/>
            <a:ext cx="4929555" cy="400110"/>
          </a:xfrm>
          <a:prstGeom prst="rect">
            <a:avLst/>
          </a:prstGeom>
          <a:noFill/>
        </p:spPr>
        <p:txBody>
          <a:bodyPr wrap="none" rtlCol="0">
            <a:spAutoFit/>
          </a:bodyPr>
          <a:lstStyle/>
          <a:p>
            <a:r>
              <a:rPr kumimoji="1" lang="ja-JP" altLang="en-US" sz="1000"/>
              <a:t>まずは使用する支援兵器を選択する。</a:t>
            </a:r>
            <a:endParaRPr kumimoji="1" lang="en-US" altLang="ja-JP" sz="1000"/>
          </a:p>
          <a:p>
            <a:r>
              <a:rPr kumimoji="1" lang="ja-JP" altLang="en-US" sz="1000"/>
              <a:t>該当の兵科のキャラがいない支援兵器など、使用できない支援兵器は暗転させる。</a:t>
            </a:r>
            <a:endParaRPr kumimoji="1" lang="en-US" altLang="ja-JP" sz="100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●支援兵器のセット</a:t>
            </a:r>
          </a:p>
        </p:txBody>
      </p:sp>
      <p:sp>
        <p:nvSpPr>
          <p:cNvPr id="18" name="テキスト ボックス 17">
            <a:extLst>
              <a:ext uri="{FF2B5EF4-FFF2-40B4-BE49-F238E27FC236}">
                <a16:creationId xmlns:a16="http://schemas.microsoft.com/office/drawing/2014/main" id="{C719857B-3E6D-4A3A-87CF-4D117D316911}"/>
              </a:ext>
            </a:extLst>
          </p:cNvPr>
          <p:cNvSpPr txBox="1"/>
          <p:nvPr/>
        </p:nvSpPr>
        <p:spPr>
          <a:xfrm>
            <a:off x="591845" y="846576"/>
            <a:ext cx="4416594" cy="246221"/>
          </a:xfrm>
          <a:prstGeom prst="rect">
            <a:avLst/>
          </a:prstGeom>
          <a:noFill/>
        </p:spPr>
        <p:txBody>
          <a:bodyPr wrap="none" rtlCol="0">
            <a:spAutoFit/>
          </a:bodyPr>
          <a:lstStyle/>
          <a:p>
            <a:r>
              <a:rPr kumimoji="1" lang="ja-JP" altLang="en-US" sz="1000"/>
              <a:t>バトル前の出現チーム選択画面で使用する支援兵器を選ぶことができる。</a:t>
            </a:r>
            <a:endParaRPr kumimoji="1" lang="en-US" altLang="ja-JP" sz="1000"/>
          </a:p>
        </p:txBody>
      </p:sp>
      <p:sp>
        <p:nvSpPr>
          <p:cNvPr id="19" name="テキスト ボックス 18">
            <a:extLst>
              <a:ext uri="{FF2B5EF4-FFF2-40B4-BE49-F238E27FC236}">
                <a16:creationId xmlns:a16="http://schemas.microsoft.com/office/drawing/2014/main" id="{37A7C56A-CF0D-42F7-AE48-0DD3D701CBF5}"/>
              </a:ext>
            </a:extLst>
          </p:cNvPr>
          <p:cNvSpPr txBox="1"/>
          <p:nvPr/>
        </p:nvSpPr>
        <p:spPr>
          <a:xfrm>
            <a:off x="591845" y="1904797"/>
            <a:ext cx="2117887" cy="276999"/>
          </a:xfrm>
          <a:prstGeom prst="rect">
            <a:avLst/>
          </a:prstGeom>
          <a:noFill/>
        </p:spPr>
        <p:txBody>
          <a:bodyPr wrap="none" rtlCol="0">
            <a:spAutoFit/>
          </a:bodyPr>
          <a:lstStyle/>
          <a:p>
            <a:r>
              <a:rPr kumimoji="1" lang="en-US" altLang="ja-JP" sz="1200" b="1" dirty="0"/>
              <a:t>2</a:t>
            </a:r>
            <a:r>
              <a:rPr kumimoji="1" lang="ja-JP" altLang="en-US" sz="1200" b="1" dirty="0"/>
              <a:t>．搭乗者・</a:t>
            </a:r>
            <a:r>
              <a:rPr kumimoji="1" lang="en-US" altLang="ja-JP" sz="1200" b="1" dirty="0"/>
              <a:t>TR</a:t>
            </a:r>
            <a:r>
              <a:rPr kumimoji="1" lang="ja-JP" altLang="en-US" sz="1200" b="1" dirty="0"/>
              <a:t>カードの選択</a:t>
            </a:r>
            <a:endParaRPr kumimoji="1" lang="en-US" altLang="ja-JP" sz="1000" b="1" dirty="0">
              <a:solidFill>
                <a:srgbClr val="FF0000"/>
              </a:solidFill>
            </a:endParaRPr>
          </a:p>
        </p:txBody>
      </p:sp>
      <p:sp>
        <p:nvSpPr>
          <p:cNvPr id="11" name="テキスト ボックス 10">
            <a:extLst>
              <a:ext uri="{FF2B5EF4-FFF2-40B4-BE49-F238E27FC236}">
                <a16:creationId xmlns:a16="http://schemas.microsoft.com/office/drawing/2014/main" id="{3D0C179F-EAC4-49DB-B070-FA710950318D}"/>
              </a:ext>
            </a:extLst>
          </p:cNvPr>
          <p:cNvSpPr txBox="1"/>
          <p:nvPr/>
        </p:nvSpPr>
        <p:spPr>
          <a:xfrm>
            <a:off x="749563" y="2227210"/>
            <a:ext cx="1600118" cy="246221"/>
          </a:xfrm>
          <a:prstGeom prst="rect">
            <a:avLst/>
          </a:prstGeom>
          <a:noFill/>
        </p:spPr>
        <p:txBody>
          <a:bodyPr wrap="none" rtlCol="0">
            <a:spAutoFit/>
          </a:bodyPr>
          <a:lstStyle/>
          <a:p>
            <a:r>
              <a:rPr kumimoji="1" lang="ja-JP" altLang="en-US" sz="1000" b="1"/>
              <a:t>・操作キャラと</a:t>
            </a:r>
            <a:r>
              <a:rPr kumimoji="1" lang="en-US" altLang="ja-JP" sz="1000" b="1"/>
              <a:t>TR</a:t>
            </a:r>
            <a:r>
              <a:rPr kumimoji="1" lang="ja-JP" altLang="en-US" sz="1000" b="1"/>
              <a:t>カード</a:t>
            </a:r>
            <a:endParaRPr kumimoji="1" lang="en-US" altLang="ja-JP" sz="1000" b="1"/>
          </a:p>
        </p:txBody>
      </p:sp>
      <p:sp>
        <p:nvSpPr>
          <p:cNvPr id="13" name="テキスト ボックス 12">
            <a:extLst>
              <a:ext uri="{FF2B5EF4-FFF2-40B4-BE49-F238E27FC236}">
                <a16:creationId xmlns:a16="http://schemas.microsoft.com/office/drawing/2014/main" id="{CDE80D0D-476A-4AF3-A932-FD8A205611F1}"/>
              </a:ext>
            </a:extLst>
          </p:cNvPr>
          <p:cNvSpPr txBox="1"/>
          <p:nvPr/>
        </p:nvSpPr>
        <p:spPr>
          <a:xfrm>
            <a:off x="877803" y="2473431"/>
            <a:ext cx="4164923" cy="707886"/>
          </a:xfrm>
          <a:prstGeom prst="rect">
            <a:avLst/>
          </a:prstGeom>
          <a:noFill/>
        </p:spPr>
        <p:txBody>
          <a:bodyPr wrap="none" rtlCol="0">
            <a:spAutoFit/>
          </a:bodyPr>
          <a:lstStyle/>
          <a:p>
            <a:r>
              <a:rPr kumimoji="1" lang="ja-JP" altLang="en-US" sz="1000" dirty="0"/>
              <a:t>搭乗者１名と、</a:t>
            </a:r>
            <a:r>
              <a:rPr kumimoji="1" lang="en-US" altLang="ja-JP" sz="1000" dirty="0"/>
              <a:t>TR</a:t>
            </a:r>
            <a:r>
              <a:rPr kumimoji="1" lang="ja-JP" altLang="en-US" sz="1000" dirty="0"/>
              <a:t>カード１枚を選択する。</a:t>
            </a:r>
            <a:endParaRPr kumimoji="1" lang="en-US" altLang="ja-JP" sz="1000" dirty="0"/>
          </a:p>
          <a:p>
            <a:endParaRPr kumimoji="1" lang="en-US" altLang="ja-JP" sz="1000" dirty="0"/>
          </a:p>
          <a:p>
            <a:r>
              <a:rPr kumimoji="1" lang="ja-JP" altLang="en-US" sz="1000" dirty="0"/>
              <a:t>選択した</a:t>
            </a:r>
            <a:r>
              <a:rPr kumimoji="1" lang="en-US" altLang="ja-JP" sz="1000" dirty="0"/>
              <a:t>TR</a:t>
            </a:r>
            <a:r>
              <a:rPr kumimoji="1" lang="ja-JP" altLang="en-US" sz="1000" dirty="0"/>
              <a:t>カードの属性と、レベルを使用してダメージ計算を行う。</a:t>
            </a:r>
            <a:endParaRPr kumimoji="1" lang="en-US" altLang="ja-JP" sz="1000" dirty="0"/>
          </a:p>
          <a:p>
            <a:r>
              <a:rPr kumimoji="1" lang="ja-JP" altLang="en-US" sz="1000" dirty="0"/>
              <a:t>実際の計算式については前述の通り。</a:t>
            </a:r>
            <a:endParaRPr kumimoji="1" lang="en-US" altLang="ja-JP" sz="1000" dirty="0"/>
          </a:p>
        </p:txBody>
      </p:sp>
    </p:spTree>
    <p:extLst>
      <p:ext uri="{BB962C8B-B14F-4D97-AF65-F5344CB8AC3E}">
        <p14:creationId xmlns:p14="http://schemas.microsoft.com/office/powerpoint/2010/main" val="2714429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1090993"/>
            <a:ext cx="1983235" cy="276999"/>
          </a:xfrm>
          <a:prstGeom prst="rect">
            <a:avLst/>
          </a:prstGeom>
          <a:noFill/>
        </p:spPr>
        <p:txBody>
          <a:bodyPr wrap="none" rtlCol="0">
            <a:spAutoFit/>
          </a:bodyPr>
          <a:lstStyle/>
          <a:p>
            <a:r>
              <a:rPr kumimoji="1" lang="en-US" altLang="ja-JP" sz="1200" b="1"/>
              <a:t>1</a:t>
            </a:r>
            <a:r>
              <a:rPr kumimoji="1" lang="ja-JP" altLang="en-US" sz="1200" b="1"/>
              <a:t>．クールタイム残り</a:t>
            </a:r>
            <a:r>
              <a:rPr kumimoji="1" lang="en-US" altLang="ja-JP" sz="1200" b="1"/>
              <a:t>90</a:t>
            </a:r>
            <a:r>
              <a:rPr kumimoji="1" lang="ja-JP" altLang="en-US" sz="1200" b="1"/>
              <a:t>％</a:t>
            </a:r>
            <a:endParaRPr kumimoji="1" lang="en-US" altLang="ja-JP" sz="1000" b="1">
              <a:solidFill>
                <a:srgbClr val="FF0000"/>
              </a:solidFill>
            </a:endParaRPr>
          </a:p>
        </p:txBody>
      </p:sp>
      <p:sp>
        <p:nvSpPr>
          <p:cNvPr id="16" name="テキスト ボックス 15">
            <a:extLst>
              <a:ext uri="{FF2B5EF4-FFF2-40B4-BE49-F238E27FC236}">
                <a16:creationId xmlns:a16="http://schemas.microsoft.com/office/drawing/2014/main" id="{9F05AF4C-06A4-48FE-9384-E14C9ABB65B7}"/>
              </a:ext>
            </a:extLst>
          </p:cNvPr>
          <p:cNvSpPr txBox="1"/>
          <p:nvPr/>
        </p:nvSpPr>
        <p:spPr>
          <a:xfrm>
            <a:off x="749563" y="1367992"/>
            <a:ext cx="4544834" cy="2092881"/>
          </a:xfrm>
          <a:prstGeom prst="rect">
            <a:avLst/>
          </a:prstGeom>
          <a:noFill/>
        </p:spPr>
        <p:txBody>
          <a:bodyPr wrap="none" rtlCol="0">
            <a:spAutoFit/>
          </a:bodyPr>
          <a:lstStyle/>
          <a:p>
            <a:r>
              <a:rPr kumimoji="1" lang="ja-JP" altLang="en-US" sz="1000"/>
              <a:t>バトル</a:t>
            </a:r>
            <a:r>
              <a:rPr kumimoji="1" lang="en-US" altLang="ja-JP" sz="1000"/>
              <a:t>UI</a:t>
            </a:r>
            <a:r>
              <a:rPr kumimoji="1" lang="ja-JP" altLang="en-US" sz="1000"/>
              <a:t>上にメッセージウィンドウを表示し、以下の会話を表示する。</a:t>
            </a:r>
            <a:endParaRPr kumimoji="1" lang="en-US" altLang="ja-JP" sz="1000"/>
          </a:p>
          <a:p>
            <a:r>
              <a:rPr kumimoji="1" lang="ja-JP" altLang="en-US" sz="1000"/>
              <a:t>このメッセージはオートで進み、プレイヤーの入力を必要としない。</a:t>
            </a:r>
            <a:endParaRPr kumimoji="1" lang="en-US" altLang="ja-JP" sz="1000"/>
          </a:p>
          <a:p>
            <a:endParaRPr kumimoji="1" lang="en-US" altLang="ja-JP" sz="1000"/>
          </a:p>
          <a:p>
            <a:r>
              <a:rPr kumimoji="1" lang="ja-JP" altLang="en-US" sz="1000"/>
              <a:t>但し、通常の操作に影響を及ぼすことはなく、プレイヤーは</a:t>
            </a:r>
            <a:endParaRPr kumimoji="1" lang="en-US" altLang="ja-JP" sz="1000"/>
          </a:p>
          <a:p>
            <a:r>
              <a:rPr kumimoji="1" lang="ja-JP" altLang="en-US" sz="1000"/>
              <a:t>キャラのタップでの遷移、キズナ連携、ＴＲ必殺技を発動することが</a:t>
            </a:r>
            <a:endParaRPr kumimoji="1" lang="en-US" altLang="ja-JP" sz="1000"/>
          </a:p>
          <a:p>
            <a:r>
              <a:rPr kumimoji="1" lang="ja-JP" altLang="en-US" sz="1000"/>
              <a:t>可能。</a:t>
            </a:r>
            <a:endParaRPr kumimoji="1" lang="en-US" altLang="ja-JP" sz="1000"/>
          </a:p>
          <a:p>
            <a:r>
              <a:rPr kumimoji="1" lang="ja-JP" altLang="en-US" sz="1000"/>
              <a:t>キャラのタップはメッセージを一時停止し、再開後も確認できるようにし、</a:t>
            </a:r>
            <a:endParaRPr kumimoji="1" lang="en-US" altLang="ja-JP" sz="1000"/>
          </a:p>
          <a:p>
            <a:r>
              <a:rPr kumimoji="1" lang="ja-JP" altLang="en-US" sz="1000"/>
              <a:t>キズナ、ＴＲ必殺技についてはキャンセルし演出に進むようにする。</a:t>
            </a:r>
            <a:endParaRPr kumimoji="1" lang="en-US" altLang="ja-JP" sz="1000"/>
          </a:p>
          <a:p>
            <a:endParaRPr kumimoji="1" lang="en-US" altLang="ja-JP" sz="1000"/>
          </a:p>
          <a:p>
            <a:r>
              <a:rPr kumimoji="1" lang="ja-JP" altLang="en-US" sz="1000"/>
              <a:t>また、この演出中に敵関連のシーンが発生した場合、そのままシーンへ</a:t>
            </a:r>
            <a:endParaRPr kumimoji="1" lang="en-US" altLang="ja-JP" sz="1000"/>
          </a:p>
          <a:p>
            <a:r>
              <a:rPr kumimoji="1" lang="ja-JP" altLang="en-US" sz="1000"/>
              <a:t>遷移するが、本メッセージ演出は続行し、シーン上で再生される。</a:t>
            </a:r>
            <a:endParaRPr kumimoji="1" lang="en-US" altLang="ja-JP" sz="1000"/>
          </a:p>
          <a:p>
            <a:r>
              <a:rPr kumimoji="1" lang="en-US" altLang="ja-JP" sz="1000"/>
              <a:t>※</a:t>
            </a:r>
            <a:r>
              <a:rPr kumimoji="1" lang="ja-JP" altLang="en-US" sz="1000"/>
              <a:t>メッセージはプレイヤーの入力を必要せず進行する構造上、特に</a:t>
            </a:r>
            <a:endParaRPr kumimoji="1" lang="en-US" altLang="ja-JP" sz="1000"/>
          </a:p>
          <a:p>
            <a:r>
              <a:rPr kumimoji="1" lang="ja-JP" altLang="en-US" sz="1000"/>
              <a:t>シーンがこれらのメッセージの待ちを行う必要はない。</a:t>
            </a:r>
            <a:endParaRPr kumimoji="1" lang="en-US" altLang="ja-JP" sz="100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980029" cy="307777"/>
          </a:xfrm>
          <a:prstGeom prst="rect">
            <a:avLst/>
          </a:prstGeom>
          <a:noFill/>
        </p:spPr>
        <p:txBody>
          <a:bodyPr wrap="none" rtlCol="0">
            <a:spAutoFit/>
          </a:bodyPr>
          <a:lstStyle/>
          <a:p>
            <a:r>
              <a:rPr kumimoji="1" lang="ja-JP" altLang="en-US" sz="1400" b="1"/>
              <a:t>●バトル中の支援兵器</a:t>
            </a:r>
          </a:p>
        </p:txBody>
      </p:sp>
      <p:sp>
        <p:nvSpPr>
          <p:cNvPr id="18" name="テキスト ボックス 17">
            <a:extLst>
              <a:ext uri="{FF2B5EF4-FFF2-40B4-BE49-F238E27FC236}">
                <a16:creationId xmlns:a16="http://schemas.microsoft.com/office/drawing/2014/main" id="{C719857B-3E6D-4A3A-87CF-4D117D316911}"/>
              </a:ext>
            </a:extLst>
          </p:cNvPr>
          <p:cNvSpPr txBox="1"/>
          <p:nvPr/>
        </p:nvSpPr>
        <p:spPr>
          <a:xfrm>
            <a:off x="591845" y="846576"/>
            <a:ext cx="2621230" cy="246221"/>
          </a:xfrm>
          <a:prstGeom prst="rect">
            <a:avLst/>
          </a:prstGeom>
          <a:noFill/>
        </p:spPr>
        <p:txBody>
          <a:bodyPr wrap="none" rtlCol="0">
            <a:spAutoFit/>
          </a:bodyPr>
          <a:lstStyle/>
          <a:p>
            <a:r>
              <a:rPr kumimoji="1" lang="ja-JP" altLang="en-US" sz="1000"/>
              <a:t>バトル開始後、以下のループを繰り返す。</a:t>
            </a:r>
            <a:endParaRPr kumimoji="1" lang="en-US" altLang="ja-JP" sz="1000"/>
          </a:p>
        </p:txBody>
      </p:sp>
      <p:sp>
        <p:nvSpPr>
          <p:cNvPr id="11" name="テキスト ボックス 10">
            <a:extLst>
              <a:ext uri="{FF2B5EF4-FFF2-40B4-BE49-F238E27FC236}">
                <a16:creationId xmlns:a16="http://schemas.microsoft.com/office/drawing/2014/main" id="{A2BA40C8-F9EA-45B9-A122-07B7FBF0DF95}"/>
              </a:ext>
            </a:extLst>
          </p:cNvPr>
          <p:cNvSpPr txBox="1"/>
          <p:nvPr/>
        </p:nvSpPr>
        <p:spPr>
          <a:xfrm>
            <a:off x="784871" y="3736068"/>
            <a:ext cx="646331" cy="276999"/>
          </a:xfrm>
          <a:prstGeom prst="rect">
            <a:avLst/>
          </a:prstGeom>
          <a:noFill/>
        </p:spPr>
        <p:txBody>
          <a:bodyPr wrap="none" rtlCol="0">
            <a:spAutoFit/>
          </a:bodyPr>
          <a:lstStyle/>
          <a:p>
            <a:r>
              <a:rPr kumimoji="1" lang="ja-JP" altLang="en-US" sz="1200" b="1"/>
              <a:t>・会話</a:t>
            </a:r>
            <a:endParaRPr kumimoji="1" lang="en-US" altLang="ja-JP" sz="1200" b="1"/>
          </a:p>
        </p:txBody>
      </p:sp>
      <p:sp>
        <p:nvSpPr>
          <p:cNvPr id="13" name="テキスト ボックス 12">
            <a:extLst>
              <a:ext uri="{FF2B5EF4-FFF2-40B4-BE49-F238E27FC236}">
                <a16:creationId xmlns:a16="http://schemas.microsoft.com/office/drawing/2014/main" id="{3C7FCC90-A159-48EC-8F38-8ADD57F1242E}"/>
              </a:ext>
            </a:extLst>
          </p:cNvPr>
          <p:cNvSpPr txBox="1"/>
          <p:nvPr/>
        </p:nvSpPr>
        <p:spPr>
          <a:xfrm>
            <a:off x="942589" y="4013067"/>
            <a:ext cx="3365024" cy="400110"/>
          </a:xfrm>
          <a:prstGeom prst="rect">
            <a:avLst/>
          </a:prstGeom>
          <a:noFill/>
        </p:spPr>
        <p:txBody>
          <a:bodyPr wrap="none" rtlCol="0">
            <a:spAutoFit/>
          </a:bodyPr>
          <a:lstStyle/>
          <a:p>
            <a:r>
              <a:rPr kumimoji="1" lang="ja-JP" altLang="en-US" sz="1000"/>
              <a:t>隊員「攻撃シークェンス開始、あと</a:t>
            </a:r>
            <a:r>
              <a:rPr kumimoji="1" lang="en-US" altLang="ja-JP" sz="1000"/>
              <a:t>×</a:t>
            </a:r>
            <a:r>
              <a:rPr kumimoji="1" lang="ja-JP" altLang="en-US" sz="1000"/>
              <a:t>秒で発射します」</a:t>
            </a:r>
            <a:endParaRPr kumimoji="1" lang="en-US" altLang="ja-JP" sz="1000"/>
          </a:p>
          <a:p>
            <a:r>
              <a:rPr kumimoji="1" lang="ja-JP" altLang="en-US" sz="1000"/>
              <a:t>黒木「了解、早いところ頼むわよ」</a:t>
            </a:r>
            <a:endParaRPr kumimoji="1" lang="en-US" altLang="ja-JP" sz="1000"/>
          </a:p>
        </p:txBody>
      </p:sp>
      <p:sp>
        <p:nvSpPr>
          <p:cNvPr id="14" name="テキスト ボックス 13">
            <a:extLst>
              <a:ext uri="{FF2B5EF4-FFF2-40B4-BE49-F238E27FC236}">
                <a16:creationId xmlns:a16="http://schemas.microsoft.com/office/drawing/2014/main" id="{90EB61DF-7022-4F4A-B023-50466859B5C0}"/>
              </a:ext>
            </a:extLst>
          </p:cNvPr>
          <p:cNvSpPr txBox="1"/>
          <p:nvPr/>
        </p:nvSpPr>
        <p:spPr>
          <a:xfrm>
            <a:off x="942589" y="4472276"/>
            <a:ext cx="3005951" cy="707886"/>
          </a:xfrm>
          <a:prstGeom prst="rect">
            <a:avLst/>
          </a:prstGeom>
          <a:noFill/>
        </p:spPr>
        <p:txBody>
          <a:bodyPr wrap="none" rtlCol="0">
            <a:spAutoFit/>
          </a:bodyPr>
          <a:lstStyle/>
          <a:p>
            <a:r>
              <a:rPr kumimoji="1" lang="en-US" altLang="ja-JP" sz="1000"/>
              <a:t>※×</a:t>
            </a:r>
            <a:r>
              <a:rPr kumimoji="1" lang="ja-JP" altLang="en-US" sz="1000"/>
              <a:t>秒は実際の残り時間を表示する。</a:t>
            </a:r>
            <a:endParaRPr kumimoji="1" lang="en-US" altLang="ja-JP" sz="1000"/>
          </a:p>
          <a:p>
            <a:endParaRPr kumimoji="1" lang="en-US" altLang="ja-JP" sz="1000"/>
          </a:p>
          <a:p>
            <a:r>
              <a:rPr kumimoji="1" lang="en-US" altLang="ja-JP" sz="1000"/>
              <a:t>※</a:t>
            </a:r>
            <a:r>
              <a:rPr kumimoji="1" lang="ja-JP" altLang="en-US" sz="1000"/>
              <a:t>隊員の方はキャラ毎に少しメッセージ変わる。</a:t>
            </a:r>
            <a:endParaRPr kumimoji="1" lang="en-US" altLang="ja-JP" sz="1000"/>
          </a:p>
          <a:p>
            <a:r>
              <a:rPr kumimoji="1" lang="ja-JP" altLang="en-US" sz="1000"/>
              <a:t>　（口調が変わるだけで内容は上記の感じで）</a:t>
            </a:r>
            <a:endParaRPr kumimoji="1" lang="en-US" altLang="ja-JP" sz="1000"/>
          </a:p>
        </p:txBody>
      </p:sp>
      <p:pic>
        <p:nvPicPr>
          <p:cNvPr id="15" name="図 14">
            <a:extLst>
              <a:ext uri="{FF2B5EF4-FFF2-40B4-BE49-F238E27FC236}">
                <a16:creationId xmlns:a16="http://schemas.microsoft.com/office/drawing/2014/main" id="{8F793EE1-0ABF-4151-BDDB-15A81126B9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5822" y="1090993"/>
            <a:ext cx="1310210" cy="2338007"/>
          </a:xfrm>
          <a:prstGeom prst="rect">
            <a:avLst/>
          </a:prstGeom>
        </p:spPr>
      </p:pic>
    </p:spTree>
    <p:extLst>
      <p:ext uri="{BB962C8B-B14F-4D97-AF65-F5344CB8AC3E}">
        <p14:creationId xmlns:p14="http://schemas.microsoft.com/office/powerpoint/2010/main" val="2399409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テキスト ボックス 18">
            <a:extLst>
              <a:ext uri="{FF2B5EF4-FFF2-40B4-BE49-F238E27FC236}">
                <a16:creationId xmlns:a16="http://schemas.microsoft.com/office/drawing/2014/main" id="{37A7C56A-CF0D-42F7-AE48-0DD3D701CBF5}"/>
              </a:ext>
            </a:extLst>
          </p:cNvPr>
          <p:cNvSpPr txBox="1"/>
          <p:nvPr/>
        </p:nvSpPr>
        <p:spPr>
          <a:xfrm>
            <a:off x="591845" y="536995"/>
            <a:ext cx="1675459" cy="276999"/>
          </a:xfrm>
          <a:prstGeom prst="rect">
            <a:avLst/>
          </a:prstGeom>
          <a:noFill/>
        </p:spPr>
        <p:txBody>
          <a:bodyPr wrap="none" rtlCol="0">
            <a:spAutoFit/>
          </a:bodyPr>
          <a:lstStyle/>
          <a:p>
            <a:r>
              <a:rPr kumimoji="1" lang="en-US" altLang="ja-JP" sz="1200" b="1"/>
              <a:t>2</a:t>
            </a:r>
            <a:r>
              <a:rPr kumimoji="1" lang="ja-JP" altLang="en-US" sz="1200" b="1"/>
              <a:t>．クールタイム</a:t>
            </a:r>
            <a:r>
              <a:rPr kumimoji="1" lang="en-US" altLang="ja-JP" sz="1200" b="1"/>
              <a:t>50</a:t>
            </a:r>
            <a:r>
              <a:rPr kumimoji="1" lang="ja-JP" altLang="en-US" sz="1200" b="1"/>
              <a:t>％</a:t>
            </a:r>
            <a:endParaRPr kumimoji="1" lang="en-US" altLang="ja-JP" sz="1200" b="1">
              <a:solidFill>
                <a:srgbClr val="FF0000"/>
              </a:solidFill>
            </a:endParaRPr>
          </a:p>
        </p:txBody>
      </p:sp>
      <p:sp>
        <p:nvSpPr>
          <p:cNvPr id="20" name="テキスト ボックス 19">
            <a:extLst>
              <a:ext uri="{FF2B5EF4-FFF2-40B4-BE49-F238E27FC236}">
                <a16:creationId xmlns:a16="http://schemas.microsoft.com/office/drawing/2014/main" id="{8CCE51AE-345F-4BB1-9234-86060D252673}"/>
              </a:ext>
            </a:extLst>
          </p:cNvPr>
          <p:cNvSpPr txBox="1"/>
          <p:nvPr/>
        </p:nvSpPr>
        <p:spPr>
          <a:xfrm>
            <a:off x="749563" y="813994"/>
            <a:ext cx="4160113" cy="1169551"/>
          </a:xfrm>
          <a:prstGeom prst="rect">
            <a:avLst/>
          </a:prstGeom>
          <a:noFill/>
        </p:spPr>
        <p:txBody>
          <a:bodyPr wrap="none" rtlCol="0">
            <a:spAutoFit/>
          </a:bodyPr>
          <a:lstStyle/>
          <a:p>
            <a:r>
              <a:rPr kumimoji="1" lang="ja-JP" altLang="en-US" sz="1000"/>
              <a:t>再びメッセージウィンドウが開き下記メッセージを表示する。</a:t>
            </a:r>
            <a:endParaRPr kumimoji="1" lang="en-US" altLang="ja-JP" sz="1000"/>
          </a:p>
          <a:p>
            <a:r>
              <a:rPr kumimoji="1" lang="ja-JP" altLang="en-US" sz="1000"/>
              <a:t>メッセージウィンドウクローズ後、</a:t>
            </a:r>
            <a:endParaRPr kumimoji="1" lang="en-US" altLang="ja-JP" sz="1000"/>
          </a:p>
          <a:p>
            <a:r>
              <a:rPr kumimoji="1" lang="ja-JP" altLang="en-US" sz="1000"/>
              <a:t>支援兵器発動タイマーが表示される。</a:t>
            </a:r>
            <a:endParaRPr kumimoji="1" lang="en-US" altLang="ja-JP" sz="1000"/>
          </a:p>
          <a:p>
            <a:endParaRPr kumimoji="1" lang="en-US" altLang="ja-JP" sz="1000"/>
          </a:p>
          <a:p>
            <a:r>
              <a:rPr kumimoji="1" lang="ja-JP" altLang="en-US" sz="1000"/>
              <a:t>他シーンとの兼ね合いは</a:t>
            </a:r>
            <a:r>
              <a:rPr kumimoji="1" lang="en-US" altLang="ja-JP" sz="1000"/>
              <a:t>1</a:t>
            </a:r>
            <a:r>
              <a:rPr kumimoji="1" lang="ja-JP" altLang="en-US" sz="1000"/>
              <a:t>と同じ。</a:t>
            </a:r>
            <a:endParaRPr kumimoji="1" lang="en-US" altLang="ja-JP" sz="1000"/>
          </a:p>
          <a:p>
            <a:r>
              <a:rPr kumimoji="1" lang="ja-JP" altLang="en-US" sz="1000"/>
              <a:t>（攻撃シーン中に会話が終わった場合、タイマーが追加されるのは、</a:t>
            </a:r>
            <a:endParaRPr kumimoji="1" lang="en-US" altLang="ja-JP" sz="1000"/>
          </a:p>
          <a:p>
            <a:r>
              <a:rPr kumimoji="1" lang="en-US" altLang="ja-JP" sz="1000"/>
              <a:t>UI</a:t>
            </a:r>
            <a:r>
              <a:rPr kumimoji="1" lang="ja-JP" altLang="en-US" sz="1000"/>
              <a:t>が復帰すると同時に追加する）</a:t>
            </a:r>
            <a:endParaRPr kumimoji="1" lang="en-US" altLang="ja-JP" sz="100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11" name="テキスト ボックス 10">
            <a:extLst>
              <a:ext uri="{FF2B5EF4-FFF2-40B4-BE49-F238E27FC236}">
                <a16:creationId xmlns:a16="http://schemas.microsoft.com/office/drawing/2014/main" id="{A2BA40C8-F9EA-45B9-A122-07B7FBF0DF95}"/>
              </a:ext>
            </a:extLst>
          </p:cNvPr>
          <p:cNvSpPr txBox="1"/>
          <p:nvPr/>
        </p:nvSpPr>
        <p:spPr>
          <a:xfrm>
            <a:off x="784871" y="2132069"/>
            <a:ext cx="646331" cy="276999"/>
          </a:xfrm>
          <a:prstGeom prst="rect">
            <a:avLst/>
          </a:prstGeom>
          <a:noFill/>
        </p:spPr>
        <p:txBody>
          <a:bodyPr wrap="none" rtlCol="0">
            <a:spAutoFit/>
          </a:bodyPr>
          <a:lstStyle/>
          <a:p>
            <a:r>
              <a:rPr kumimoji="1" lang="ja-JP" altLang="en-US" sz="1200" b="1"/>
              <a:t>・会話</a:t>
            </a:r>
            <a:endParaRPr kumimoji="1" lang="en-US" altLang="ja-JP" sz="1200" b="1"/>
          </a:p>
        </p:txBody>
      </p:sp>
      <p:sp>
        <p:nvSpPr>
          <p:cNvPr id="13" name="テキスト ボックス 12">
            <a:extLst>
              <a:ext uri="{FF2B5EF4-FFF2-40B4-BE49-F238E27FC236}">
                <a16:creationId xmlns:a16="http://schemas.microsoft.com/office/drawing/2014/main" id="{3C7FCC90-A159-48EC-8F38-8ADD57F1242E}"/>
              </a:ext>
            </a:extLst>
          </p:cNvPr>
          <p:cNvSpPr txBox="1"/>
          <p:nvPr/>
        </p:nvSpPr>
        <p:spPr>
          <a:xfrm>
            <a:off x="942589" y="2409068"/>
            <a:ext cx="3390672" cy="400110"/>
          </a:xfrm>
          <a:prstGeom prst="rect">
            <a:avLst/>
          </a:prstGeom>
          <a:noFill/>
        </p:spPr>
        <p:txBody>
          <a:bodyPr wrap="none" rtlCol="0">
            <a:spAutoFit/>
          </a:bodyPr>
          <a:lstStyle/>
          <a:p>
            <a:r>
              <a:rPr kumimoji="1" lang="ja-JP" altLang="en-US" sz="1000"/>
              <a:t>隊員「攻撃シークェンス最終フェイズにはいりました」</a:t>
            </a:r>
            <a:endParaRPr kumimoji="1" lang="en-US" altLang="ja-JP" sz="1000"/>
          </a:p>
          <a:p>
            <a:r>
              <a:rPr kumimoji="1" lang="ja-JP" altLang="en-US" sz="1000"/>
              <a:t>黒木「了解！いそいでちょうだい」</a:t>
            </a:r>
            <a:endParaRPr kumimoji="1" lang="en-US" altLang="ja-JP" sz="1000"/>
          </a:p>
        </p:txBody>
      </p:sp>
      <p:sp>
        <p:nvSpPr>
          <p:cNvPr id="14" name="テキスト ボックス 13">
            <a:extLst>
              <a:ext uri="{FF2B5EF4-FFF2-40B4-BE49-F238E27FC236}">
                <a16:creationId xmlns:a16="http://schemas.microsoft.com/office/drawing/2014/main" id="{90EB61DF-7022-4F4A-B023-50466859B5C0}"/>
              </a:ext>
            </a:extLst>
          </p:cNvPr>
          <p:cNvSpPr txBox="1"/>
          <p:nvPr/>
        </p:nvSpPr>
        <p:spPr>
          <a:xfrm>
            <a:off x="942589" y="2809178"/>
            <a:ext cx="3005951" cy="400110"/>
          </a:xfrm>
          <a:prstGeom prst="rect">
            <a:avLst/>
          </a:prstGeom>
          <a:noFill/>
        </p:spPr>
        <p:txBody>
          <a:bodyPr wrap="none" rtlCol="0">
            <a:spAutoFit/>
          </a:bodyPr>
          <a:lstStyle/>
          <a:p>
            <a:r>
              <a:rPr kumimoji="1" lang="en-US" altLang="ja-JP" sz="1000"/>
              <a:t>※</a:t>
            </a:r>
            <a:r>
              <a:rPr kumimoji="1" lang="ja-JP" altLang="en-US" sz="1000"/>
              <a:t>隊員の方はキャラ毎に少しメッセージ変わる。</a:t>
            </a:r>
            <a:endParaRPr kumimoji="1" lang="en-US" altLang="ja-JP" sz="1000"/>
          </a:p>
          <a:p>
            <a:r>
              <a:rPr kumimoji="1" lang="ja-JP" altLang="en-US" sz="1000"/>
              <a:t>　（口調が変わるだけで内容は上記の感じで）</a:t>
            </a:r>
            <a:endParaRPr kumimoji="1" lang="en-US" altLang="ja-JP" sz="1000"/>
          </a:p>
        </p:txBody>
      </p:sp>
      <p:grpSp>
        <p:nvGrpSpPr>
          <p:cNvPr id="27" name="グループ化 26">
            <a:extLst>
              <a:ext uri="{FF2B5EF4-FFF2-40B4-BE49-F238E27FC236}">
                <a16:creationId xmlns:a16="http://schemas.microsoft.com/office/drawing/2014/main" id="{6317A551-3859-41B5-BFD0-04AB8E66EA01}"/>
              </a:ext>
            </a:extLst>
          </p:cNvPr>
          <p:cNvGrpSpPr/>
          <p:nvPr/>
        </p:nvGrpSpPr>
        <p:grpSpPr>
          <a:xfrm>
            <a:off x="5258534" y="549190"/>
            <a:ext cx="2766163" cy="2879810"/>
            <a:chOff x="5568531" y="549190"/>
            <a:chExt cx="2766163" cy="2879810"/>
          </a:xfrm>
        </p:grpSpPr>
        <p:pic>
          <p:nvPicPr>
            <p:cNvPr id="24" name="図 23">
              <a:extLst>
                <a:ext uri="{FF2B5EF4-FFF2-40B4-BE49-F238E27FC236}">
                  <a16:creationId xmlns:a16="http://schemas.microsoft.com/office/drawing/2014/main" id="{D4641F8F-11E4-4AA9-A9C4-5E6042C209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8531" y="1090993"/>
              <a:ext cx="1310210" cy="2338007"/>
            </a:xfrm>
            <a:prstGeom prst="rect">
              <a:avLst/>
            </a:prstGeom>
          </p:spPr>
        </p:pic>
        <p:grpSp>
          <p:nvGrpSpPr>
            <p:cNvPr id="5" name="グループ化 4">
              <a:extLst>
                <a:ext uri="{FF2B5EF4-FFF2-40B4-BE49-F238E27FC236}">
                  <a16:creationId xmlns:a16="http://schemas.microsoft.com/office/drawing/2014/main" id="{18D263B0-3EC6-408C-B32F-869B5BA03595}"/>
                </a:ext>
              </a:extLst>
            </p:cNvPr>
            <p:cNvGrpSpPr/>
            <p:nvPr/>
          </p:nvGrpSpPr>
          <p:grpSpPr>
            <a:xfrm>
              <a:off x="7554999" y="670668"/>
              <a:ext cx="664196" cy="652244"/>
              <a:chOff x="7391445" y="764870"/>
              <a:chExt cx="664196" cy="652244"/>
            </a:xfrm>
          </p:grpSpPr>
          <p:sp>
            <p:nvSpPr>
              <p:cNvPr id="4" name="アーチ 3">
                <a:extLst>
                  <a:ext uri="{FF2B5EF4-FFF2-40B4-BE49-F238E27FC236}">
                    <a16:creationId xmlns:a16="http://schemas.microsoft.com/office/drawing/2014/main" id="{1F3976D1-6F80-49AC-9333-4A93D10C6D85}"/>
                  </a:ext>
                </a:extLst>
              </p:cNvPr>
              <p:cNvSpPr/>
              <p:nvPr/>
            </p:nvSpPr>
            <p:spPr>
              <a:xfrm>
                <a:off x="7391445" y="764870"/>
                <a:ext cx="664196" cy="652244"/>
              </a:xfrm>
              <a:prstGeom prst="blockArc">
                <a:avLst>
                  <a:gd name="adj1" fmla="val 3411286"/>
                  <a:gd name="adj2" fmla="val 21166875"/>
                  <a:gd name="adj3" fmla="val 19485"/>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3" name="図 2" descr="武器, 銃, 空, 屋外 が含まれている画像&#10;&#10;自動的に生成された説明">
                <a:extLst>
                  <a:ext uri="{FF2B5EF4-FFF2-40B4-BE49-F238E27FC236}">
                    <a16:creationId xmlns:a16="http://schemas.microsoft.com/office/drawing/2014/main" id="{5F05A0BB-B890-46F5-B44D-65BB581BE9AE}"/>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464107" y="898853"/>
                <a:ext cx="518871" cy="384277"/>
              </a:xfrm>
              <a:prstGeom prst="rect">
                <a:avLst/>
              </a:prstGeom>
            </p:spPr>
          </p:pic>
        </p:grpSp>
        <p:pic>
          <p:nvPicPr>
            <p:cNvPr id="6" name="図 5">
              <a:extLst>
                <a:ext uri="{FF2B5EF4-FFF2-40B4-BE49-F238E27FC236}">
                  <a16:creationId xmlns:a16="http://schemas.microsoft.com/office/drawing/2014/main" id="{2294F682-C2DF-47D4-9196-03E82C4CEEAE}"/>
                </a:ext>
              </a:extLst>
            </p:cNvPr>
            <p:cNvPicPr>
              <a:picLocks noChangeAspect="1"/>
            </p:cNvPicPr>
            <p:nvPr/>
          </p:nvPicPr>
          <p:blipFill>
            <a:blip r:embed="rId5"/>
            <a:stretch>
              <a:fillRect/>
            </a:stretch>
          </p:blipFill>
          <p:spPr>
            <a:xfrm>
              <a:off x="6608617" y="1409967"/>
              <a:ext cx="228559" cy="226481"/>
            </a:xfrm>
            <a:prstGeom prst="rect">
              <a:avLst/>
            </a:prstGeom>
          </p:spPr>
        </p:pic>
        <p:sp>
          <p:nvSpPr>
            <p:cNvPr id="7" name="楕円 6">
              <a:extLst>
                <a:ext uri="{FF2B5EF4-FFF2-40B4-BE49-F238E27FC236}">
                  <a16:creationId xmlns:a16="http://schemas.microsoft.com/office/drawing/2014/main" id="{F7B88DF1-CED7-423A-A887-1136C4CC7748}"/>
                </a:ext>
              </a:extLst>
            </p:cNvPr>
            <p:cNvSpPr/>
            <p:nvPr/>
          </p:nvSpPr>
          <p:spPr>
            <a:xfrm>
              <a:off x="6507402" y="1298538"/>
              <a:ext cx="422989" cy="422989"/>
            </a:xfrm>
            <a:prstGeom prst="ellips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672D8FEE-D6F4-453D-869D-3DA4C0DD9429}"/>
                </a:ext>
              </a:extLst>
            </p:cNvPr>
            <p:cNvSpPr/>
            <p:nvPr/>
          </p:nvSpPr>
          <p:spPr>
            <a:xfrm>
              <a:off x="7439497" y="549190"/>
              <a:ext cx="895197" cy="895197"/>
            </a:xfrm>
            <a:prstGeom prst="ellips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9" name="直線コネクタ 8">
              <a:extLst>
                <a:ext uri="{FF2B5EF4-FFF2-40B4-BE49-F238E27FC236}">
                  <a16:creationId xmlns:a16="http://schemas.microsoft.com/office/drawing/2014/main" id="{4D9E1D65-FDDB-4575-9FB2-5355936F6403}"/>
                </a:ext>
              </a:extLst>
            </p:cNvPr>
            <p:cNvCxnSpPr>
              <a:cxnSpLocks/>
              <a:stCxn id="7" idx="1"/>
              <a:endCxn id="26" idx="1"/>
            </p:cNvCxnSpPr>
            <p:nvPr/>
          </p:nvCxnSpPr>
          <p:spPr>
            <a:xfrm flipV="1">
              <a:off x="6569347" y="680289"/>
              <a:ext cx="1001249" cy="680194"/>
            </a:xfrm>
            <a:prstGeom prst="lin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 name="直線コネクタ 28">
              <a:extLst>
                <a:ext uri="{FF2B5EF4-FFF2-40B4-BE49-F238E27FC236}">
                  <a16:creationId xmlns:a16="http://schemas.microsoft.com/office/drawing/2014/main" id="{7168733F-60B2-45AD-A8D3-9F269E782509}"/>
                </a:ext>
              </a:extLst>
            </p:cNvPr>
            <p:cNvCxnSpPr>
              <a:cxnSpLocks/>
              <a:stCxn id="7" idx="5"/>
              <a:endCxn id="26" idx="4"/>
            </p:cNvCxnSpPr>
            <p:nvPr/>
          </p:nvCxnSpPr>
          <p:spPr>
            <a:xfrm flipV="1">
              <a:off x="6868446" y="1444387"/>
              <a:ext cx="1018650" cy="215195"/>
            </a:xfrm>
            <a:prstGeom prst="lin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sp>
        <p:nvSpPr>
          <p:cNvPr id="33" name="テキスト ボックス 32">
            <a:extLst>
              <a:ext uri="{FF2B5EF4-FFF2-40B4-BE49-F238E27FC236}">
                <a16:creationId xmlns:a16="http://schemas.microsoft.com/office/drawing/2014/main" id="{B353700A-97C6-4995-91DF-B4C94AAB5125}"/>
              </a:ext>
            </a:extLst>
          </p:cNvPr>
          <p:cNvSpPr txBox="1"/>
          <p:nvPr/>
        </p:nvSpPr>
        <p:spPr>
          <a:xfrm>
            <a:off x="7293323" y="1625655"/>
            <a:ext cx="1462749" cy="1015663"/>
          </a:xfrm>
          <a:prstGeom prst="rect">
            <a:avLst/>
          </a:prstGeom>
          <a:noFill/>
        </p:spPr>
        <p:txBody>
          <a:bodyPr wrap="square" rtlCol="0" anchor="t">
            <a:spAutoFit/>
          </a:bodyPr>
          <a:lstStyle/>
          <a:p>
            <a:r>
              <a:rPr kumimoji="1" lang="ja-JP" altLang="en-US" sz="1000">
                <a:latin typeface="メイリオ" panose="020B0604030504040204" pitchFamily="50" charset="-128"/>
                <a:ea typeface="メイリオ" panose="020B0604030504040204" pitchFamily="50" charset="-128"/>
              </a:rPr>
              <a:t>支援兵器の</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シルエットに</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丸いメーター</a:t>
            </a:r>
            <a:endParaRPr kumimoji="1" lang="en-US" altLang="ja-JP" sz="1000">
              <a:latin typeface="メイリオ" panose="020B0604030504040204" pitchFamily="50" charset="-128"/>
              <a:ea typeface="メイリオ" panose="020B0604030504040204" pitchFamily="50" charset="-128"/>
            </a:endParaRPr>
          </a:p>
          <a:p>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シルエットは</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描き分ける必要はない。</a:t>
            </a:r>
            <a:endParaRPr kumimoji="1" lang="en-US" altLang="ja-JP" sz="100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523410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テキスト ボックス 14">
            <a:extLst>
              <a:ext uri="{FF2B5EF4-FFF2-40B4-BE49-F238E27FC236}">
                <a16:creationId xmlns:a16="http://schemas.microsoft.com/office/drawing/2014/main" id="{1F5E1A95-3F09-4B64-B1AC-29862E93188B}"/>
              </a:ext>
            </a:extLst>
          </p:cNvPr>
          <p:cNvSpPr txBox="1"/>
          <p:nvPr/>
        </p:nvSpPr>
        <p:spPr>
          <a:xfrm>
            <a:off x="591845" y="549190"/>
            <a:ext cx="1614545" cy="276999"/>
          </a:xfrm>
          <a:prstGeom prst="rect">
            <a:avLst/>
          </a:prstGeom>
          <a:noFill/>
        </p:spPr>
        <p:txBody>
          <a:bodyPr wrap="none" rtlCol="0">
            <a:spAutoFit/>
          </a:bodyPr>
          <a:lstStyle/>
          <a:p>
            <a:r>
              <a:rPr kumimoji="1" lang="en-US" altLang="ja-JP" sz="1200" b="1"/>
              <a:t>3</a:t>
            </a:r>
            <a:r>
              <a:rPr kumimoji="1" lang="ja-JP" altLang="en-US" sz="1200" b="1"/>
              <a:t>．残り</a:t>
            </a:r>
            <a:r>
              <a:rPr kumimoji="1" lang="en-US" altLang="ja-JP" sz="1200" b="1"/>
              <a:t>5</a:t>
            </a:r>
            <a:r>
              <a:rPr kumimoji="1" lang="ja-JP" altLang="en-US" sz="1200" b="1"/>
              <a:t>秒</a:t>
            </a:r>
            <a:r>
              <a:rPr kumimoji="1" lang="ja-JP" altLang="en-US" sz="1000" b="1"/>
              <a:t>（くらい）</a:t>
            </a:r>
            <a:endParaRPr kumimoji="1" lang="en-US" altLang="ja-JP" sz="1000" b="1"/>
          </a:p>
        </p:txBody>
      </p:sp>
      <p:sp>
        <p:nvSpPr>
          <p:cNvPr id="17" name="テキスト ボックス 16">
            <a:extLst>
              <a:ext uri="{FF2B5EF4-FFF2-40B4-BE49-F238E27FC236}">
                <a16:creationId xmlns:a16="http://schemas.microsoft.com/office/drawing/2014/main" id="{550B47F1-8A40-43D0-9B72-DA549850E5DD}"/>
              </a:ext>
            </a:extLst>
          </p:cNvPr>
          <p:cNvSpPr txBox="1"/>
          <p:nvPr/>
        </p:nvSpPr>
        <p:spPr>
          <a:xfrm>
            <a:off x="749563" y="826189"/>
            <a:ext cx="3005951" cy="861774"/>
          </a:xfrm>
          <a:prstGeom prst="rect">
            <a:avLst/>
          </a:prstGeom>
          <a:noFill/>
        </p:spPr>
        <p:txBody>
          <a:bodyPr wrap="none" rtlCol="0">
            <a:spAutoFit/>
          </a:bodyPr>
          <a:lstStyle/>
          <a:p>
            <a:r>
              <a:rPr kumimoji="1" lang="ja-JP" altLang="en-US" sz="1000"/>
              <a:t>シーン中だったらその終了を待って発動。</a:t>
            </a:r>
            <a:endParaRPr kumimoji="1" lang="en-US" altLang="ja-JP" sz="1000"/>
          </a:p>
          <a:p>
            <a:r>
              <a:rPr kumimoji="1" lang="ja-JP" altLang="en-US" sz="1000"/>
              <a:t>バトルを一時停止し、進行中の処理を解決する。</a:t>
            </a:r>
            <a:endParaRPr kumimoji="1" lang="en-US" altLang="ja-JP" sz="1000"/>
          </a:p>
          <a:p>
            <a:r>
              <a:rPr kumimoji="1" lang="ja-JP" altLang="en-US" sz="1000"/>
              <a:t>その後、発射演出シーンへと遷移する。</a:t>
            </a:r>
            <a:endParaRPr kumimoji="1" lang="en-US" altLang="ja-JP" sz="1000"/>
          </a:p>
          <a:p>
            <a:r>
              <a:rPr kumimoji="1" lang="ja-JP" altLang="en-US" sz="1000"/>
              <a:t>発射演出シーン上で下記会話を表示後、</a:t>
            </a:r>
            <a:endParaRPr kumimoji="1" lang="en-US" altLang="ja-JP" sz="1000"/>
          </a:p>
          <a:p>
            <a:r>
              <a:rPr kumimoji="1" lang="ja-JP" altLang="en-US" sz="1000"/>
              <a:t>カウントダウンし発射する。</a:t>
            </a:r>
            <a:endParaRPr kumimoji="1" lang="en-US" altLang="ja-JP" sz="1000"/>
          </a:p>
        </p:txBody>
      </p:sp>
      <p:sp>
        <p:nvSpPr>
          <p:cNvPr id="21" name="テキスト ボックス 20">
            <a:extLst>
              <a:ext uri="{FF2B5EF4-FFF2-40B4-BE49-F238E27FC236}">
                <a16:creationId xmlns:a16="http://schemas.microsoft.com/office/drawing/2014/main" id="{07482D86-137B-4C24-B0E4-FD6F1DB3065F}"/>
              </a:ext>
            </a:extLst>
          </p:cNvPr>
          <p:cNvSpPr txBox="1"/>
          <p:nvPr/>
        </p:nvSpPr>
        <p:spPr>
          <a:xfrm>
            <a:off x="942589" y="1647869"/>
            <a:ext cx="646331" cy="276999"/>
          </a:xfrm>
          <a:prstGeom prst="rect">
            <a:avLst/>
          </a:prstGeom>
          <a:noFill/>
        </p:spPr>
        <p:txBody>
          <a:bodyPr wrap="none" rtlCol="0">
            <a:spAutoFit/>
          </a:bodyPr>
          <a:lstStyle/>
          <a:p>
            <a:r>
              <a:rPr kumimoji="1" lang="ja-JP" altLang="en-US" sz="1200" b="1"/>
              <a:t>・会話</a:t>
            </a:r>
            <a:endParaRPr kumimoji="1" lang="en-US" altLang="ja-JP" sz="1200" b="1"/>
          </a:p>
        </p:txBody>
      </p:sp>
      <p:sp>
        <p:nvSpPr>
          <p:cNvPr id="22" name="テキスト ボックス 21">
            <a:extLst>
              <a:ext uri="{FF2B5EF4-FFF2-40B4-BE49-F238E27FC236}">
                <a16:creationId xmlns:a16="http://schemas.microsoft.com/office/drawing/2014/main" id="{252F588A-BDD7-4A53-A631-F39D89A49EF8}"/>
              </a:ext>
            </a:extLst>
          </p:cNvPr>
          <p:cNvSpPr txBox="1"/>
          <p:nvPr/>
        </p:nvSpPr>
        <p:spPr>
          <a:xfrm>
            <a:off x="1100307" y="1924868"/>
            <a:ext cx="2749471" cy="400110"/>
          </a:xfrm>
          <a:prstGeom prst="rect">
            <a:avLst/>
          </a:prstGeom>
          <a:noFill/>
        </p:spPr>
        <p:txBody>
          <a:bodyPr wrap="none" rtlCol="0">
            <a:spAutoFit/>
          </a:bodyPr>
          <a:lstStyle/>
          <a:p>
            <a:r>
              <a:rPr kumimoji="1" lang="ja-JP" altLang="en-US" sz="1000"/>
              <a:t>隊員「カウントダウン開始します」</a:t>
            </a:r>
            <a:endParaRPr kumimoji="1" lang="en-US" altLang="ja-JP" sz="1000"/>
          </a:p>
          <a:p>
            <a:r>
              <a:rPr kumimoji="1" lang="ja-JP" altLang="en-US" sz="1000"/>
              <a:t>黒木「さーとっととぶっぱなしちゃって！」</a:t>
            </a:r>
            <a:endParaRPr kumimoji="1" lang="en-US" altLang="ja-JP" sz="1000"/>
          </a:p>
        </p:txBody>
      </p:sp>
      <p:sp>
        <p:nvSpPr>
          <p:cNvPr id="23" name="テキスト ボックス 22">
            <a:extLst>
              <a:ext uri="{FF2B5EF4-FFF2-40B4-BE49-F238E27FC236}">
                <a16:creationId xmlns:a16="http://schemas.microsoft.com/office/drawing/2014/main" id="{CAB15DF1-4245-4693-A48E-2BEF7971D622}"/>
              </a:ext>
            </a:extLst>
          </p:cNvPr>
          <p:cNvSpPr txBox="1"/>
          <p:nvPr/>
        </p:nvSpPr>
        <p:spPr>
          <a:xfrm>
            <a:off x="1100307" y="2324978"/>
            <a:ext cx="3005951" cy="400110"/>
          </a:xfrm>
          <a:prstGeom prst="rect">
            <a:avLst/>
          </a:prstGeom>
          <a:noFill/>
        </p:spPr>
        <p:txBody>
          <a:bodyPr wrap="none" rtlCol="0">
            <a:spAutoFit/>
          </a:bodyPr>
          <a:lstStyle/>
          <a:p>
            <a:r>
              <a:rPr kumimoji="1" lang="en-US" altLang="ja-JP" sz="1000"/>
              <a:t>※</a:t>
            </a:r>
            <a:r>
              <a:rPr kumimoji="1" lang="ja-JP" altLang="en-US" sz="1000"/>
              <a:t>隊員の方はキャラ毎に少しメッセージ変わる。</a:t>
            </a:r>
            <a:endParaRPr kumimoji="1" lang="en-US" altLang="ja-JP" sz="1000"/>
          </a:p>
          <a:p>
            <a:r>
              <a:rPr kumimoji="1" lang="ja-JP" altLang="en-US" sz="1000"/>
              <a:t>　（口調が変わるだけで内容は上記の感じで）</a:t>
            </a:r>
            <a:endParaRPr kumimoji="1" lang="en-US" altLang="ja-JP" sz="100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grpSp>
        <p:nvGrpSpPr>
          <p:cNvPr id="28" name="グループ化 27">
            <a:extLst>
              <a:ext uri="{FF2B5EF4-FFF2-40B4-BE49-F238E27FC236}">
                <a16:creationId xmlns:a16="http://schemas.microsoft.com/office/drawing/2014/main" id="{5D246F46-425A-47A4-BC68-8039E2222511}"/>
              </a:ext>
            </a:extLst>
          </p:cNvPr>
          <p:cNvGrpSpPr/>
          <p:nvPr/>
        </p:nvGrpSpPr>
        <p:grpSpPr>
          <a:xfrm>
            <a:off x="701733" y="2939850"/>
            <a:ext cx="6107561" cy="3640063"/>
            <a:chOff x="2506278" y="1728879"/>
            <a:chExt cx="6107561" cy="3640063"/>
          </a:xfrm>
        </p:grpSpPr>
        <p:pic>
          <p:nvPicPr>
            <p:cNvPr id="30" name="図 29">
              <a:extLst>
                <a:ext uri="{FF2B5EF4-FFF2-40B4-BE49-F238E27FC236}">
                  <a16:creationId xmlns:a16="http://schemas.microsoft.com/office/drawing/2014/main" id="{63C9D50D-11CC-455E-BE66-1620E886B58D}"/>
                </a:ext>
              </a:extLst>
            </p:cNvPr>
            <p:cNvPicPr>
              <a:picLocks noChangeAspect="1"/>
            </p:cNvPicPr>
            <p:nvPr/>
          </p:nvPicPr>
          <p:blipFill>
            <a:blip r:embed="rId2"/>
            <a:stretch>
              <a:fillRect/>
            </a:stretch>
          </p:blipFill>
          <p:spPr>
            <a:xfrm>
              <a:off x="2506278" y="1728879"/>
              <a:ext cx="1375049" cy="2433027"/>
            </a:xfrm>
            <a:prstGeom prst="rect">
              <a:avLst/>
            </a:prstGeom>
          </p:spPr>
        </p:pic>
        <p:pic>
          <p:nvPicPr>
            <p:cNvPr id="31" name="図 30">
              <a:extLst>
                <a:ext uri="{FF2B5EF4-FFF2-40B4-BE49-F238E27FC236}">
                  <a16:creationId xmlns:a16="http://schemas.microsoft.com/office/drawing/2014/main" id="{DD7FCF4E-6D9C-4BBD-BE97-8EB611DF24E3}"/>
                </a:ext>
              </a:extLst>
            </p:cNvPr>
            <p:cNvPicPr>
              <a:picLocks noChangeAspect="1"/>
            </p:cNvPicPr>
            <p:nvPr/>
          </p:nvPicPr>
          <p:blipFill>
            <a:blip r:embed="rId3"/>
            <a:stretch>
              <a:fillRect/>
            </a:stretch>
          </p:blipFill>
          <p:spPr>
            <a:xfrm>
              <a:off x="4098720" y="1728879"/>
              <a:ext cx="1371813" cy="2433027"/>
            </a:xfrm>
            <a:prstGeom prst="rect">
              <a:avLst/>
            </a:prstGeom>
          </p:spPr>
        </p:pic>
        <p:pic>
          <p:nvPicPr>
            <p:cNvPr id="34" name="図 33">
              <a:extLst>
                <a:ext uri="{FF2B5EF4-FFF2-40B4-BE49-F238E27FC236}">
                  <a16:creationId xmlns:a16="http://schemas.microsoft.com/office/drawing/2014/main" id="{51305B04-0D57-425B-AC04-8F3C120167CC}"/>
                </a:ext>
              </a:extLst>
            </p:cNvPr>
            <p:cNvPicPr>
              <a:picLocks noChangeAspect="1"/>
            </p:cNvPicPr>
            <p:nvPr/>
          </p:nvPicPr>
          <p:blipFill>
            <a:blip r:embed="rId4"/>
            <a:stretch>
              <a:fillRect/>
            </a:stretch>
          </p:blipFill>
          <p:spPr>
            <a:xfrm>
              <a:off x="5670373" y="1728879"/>
              <a:ext cx="1371813" cy="2433027"/>
            </a:xfrm>
            <a:prstGeom prst="rect">
              <a:avLst/>
            </a:prstGeom>
          </p:spPr>
        </p:pic>
        <p:pic>
          <p:nvPicPr>
            <p:cNvPr id="35" name="図 34">
              <a:extLst>
                <a:ext uri="{FF2B5EF4-FFF2-40B4-BE49-F238E27FC236}">
                  <a16:creationId xmlns:a16="http://schemas.microsoft.com/office/drawing/2014/main" id="{28FC7D7B-A3FF-4C0F-80C1-49B37FE6CF6A}"/>
                </a:ext>
              </a:extLst>
            </p:cNvPr>
            <p:cNvPicPr>
              <a:picLocks noChangeAspect="1"/>
            </p:cNvPicPr>
            <p:nvPr/>
          </p:nvPicPr>
          <p:blipFill>
            <a:blip r:embed="rId5"/>
            <a:stretch>
              <a:fillRect/>
            </a:stretch>
          </p:blipFill>
          <p:spPr>
            <a:xfrm>
              <a:off x="7242027" y="1728879"/>
              <a:ext cx="1367946" cy="2433027"/>
            </a:xfrm>
            <a:prstGeom prst="rect">
              <a:avLst/>
            </a:prstGeom>
          </p:spPr>
        </p:pic>
        <p:sp>
          <p:nvSpPr>
            <p:cNvPr id="36" name="二等辺三角形 35">
              <a:extLst>
                <a:ext uri="{FF2B5EF4-FFF2-40B4-BE49-F238E27FC236}">
                  <a16:creationId xmlns:a16="http://schemas.microsoft.com/office/drawing/2014/main" id="{1B3919D3-6730-446B-8A44-10E009D3E23C}"/>
                </a:ext>
              </a:extLst>
            </p:cNvPr>
            <p:cNvSpPr/>
            <p:nvPr/>
          </p:nvSpPr>
          <p:spPr>
            <a:xfrm rot="5400000">
              <a:off x="5470183" y="2861634"/>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二等辺三角形 36">
              <a:extLst>
                <a:ext uri="{FF2B5EF4-FFF2-40B4-BE49-F238E27FC236}">
                  <a16:creationId xmlns:a16="http://schemas.microsoft.com/office/drawing/2014/main" id="{758C71BD-DD0E-433E-98AB-4BF1910804CE}"/>
                </a:ext>
              </a:extLst>
            </p:cNvPr>
            <p:cNvSpPr/>
            <p:nvPr/>
          </p:nvSpPr>
          <p:spPr>
            <a:xfrm rot="5400000">
              <a:off x="3880979" y="2861634"/>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二等辺三角形 37">
              <a:extLst>
                <a:ext uri="{FF2B5EF4-FFF2-40B4-BE49-F238E27FC236}">
                  <a16:creationId xmlns:a16="http://schemas.microsoft.com/office/drawing/2014/main" id="{74052764-738A-47AE-84A8-08C9AE053BC3}"/>
                </a:ext>
              </a:extLst>
            </p:cNvPr>
            <p:cNvSpPr/>
            <p:nvPr/>
          </p:nvSpPr>
          <p:spPr>
            <a:xfrm rot="5400000">
              <a:off x="7041836" y="2861634"/>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9" name="グループ化 38">
              <a:extLst>
                <a:ext uri="{FF2B5EF4-FFF2-40B4-BE49-F238E27FC236}">
                  <a16:creationId xmlns:a16="http://schemas.microsoft.com/office/drawing/2014/main" id="{4743AE8D-3EB9-4404-B75E-E6D608E05D4D}"/>
                </a:ext>
              </a:extLst>
            </p:cNvPr>
            <p:cNvGrpSpPr/>
            <p:nvPr/>
          </p:nvGrpSpPr>
          <p:grpSpPr>
            <a:xfrm>
              <a:off x="2506278" y="4199391"/>
              <a:ext cx="6107561" cy="1169551"/>
              <a:chOff x="2506278" y="4199391"/>
              <a:chExt cx="6107561" cy="1169551"/>
            </a:xfrm>
          </p:grpSpPr>
          <p:sp>
            <p:nvSpPr>
              <p:cNvPr id="40" name="テキスト ボックス 39">
                <a:extLst>
                  <a:ext uri="{FF2B5EF4-FFF2-40B4-BE49-F238E27FC236}">
                    <a16:creationId xmlns:a16="http://schemas.microsoft.com/office/drawing/2014/main" id="{6A997E11-632A-468E-AC5E-2C4F7361BF54}"/>
                  </a:ext>
                </a:extLst>
              </p:cNvPr>
              <p:cNvSpPr txBox="1"/>
              <p:nvPr/>
            </p:nvSpPr>
            <p:spPr>
              <a:xfrm>
                <a:off x="4098719" y="4199391"/>
                <a:ext cx="1371814" cy="1015663"/>
              </a:xfrm>
              <a:prstGeom prst="rect">
                <a:avLst/>
              </a:prstGeom>
              <a:noFill/>
            </p:spPr>
            <p:txBody>
              <a:bodyPr wrap="square" rtlCol="0" anchor="t">
                <a:spAutoFit/>
              </a:bodyPr>
              <a:lstStyle/>
              <a:p>
                <a:r>
                  <a:rPr kumimoji="1" lang="ja-JP" altLang="en-US" sz="1000" b="1">
                    <a:latin typeface="メイリオ" panose="020B0604030504040204" pitchFamily="50" charset="-128"/>
                    <a:ea typeface="メイリオ" panose="020B0604030504040204" pitchFamily="50" charset="-128"/>
                  </a:rPr>
                  <a:t>発射演出</a:t>
                </a:r>
                <a:r>
                  <a:rPr kumimoji="1" lang="en-US" altLang="ja-JP" sz="1000" b="1">
                    <a:latin typeface="メイリオ" panose="020B0604030504040204" pitchFamily="50" charset="-128"/>
                    <a:ea typeface="メイリオ" panose="020B0604030504040204" pitchFamily="50" charset="-128"/>
                  </a:rPr>
                  <a:t>2</a:t>
                </a:r>
              </a:p>
              <a:p>
                <a:r>
                  <a:rPr kumimoji="1" lang="ja-JP" altLang="en-US" sz="1000">
                    <a:latin typeface="メイリオ" panose="020B0604030504040204" pitchFamily="50" charset="-128"/>
                    <a:ea typeface="メイリオ" panose="020B0604030504040204" pitchFamily="50" charset="-128"/>
                  </a:rPr>
                  <a:t>カウントダウンは続き、カメラは引いていく。</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カウントダウン終了後発射。</a:t>
                </a:r>
                <a:endParaRPr kumimoji="1" lang="en-US" altLang="ja-JP" sz="1000">
                  <a:latin typeface="メイリオ" panose="020B0604030504040204" pitchFamily="50" charset="-128"/>
                  <a:ea typeface="メイリオ" panose="020B0604030504040204" pitchFamily="50" charset="-128"/>
                </a:endParaRPr>
              </a:p>
            </p:txBody>
          </p:sp>
          <p:sp>
            <p:nvSpPr>
              <p:cNvPr id="41" name="テキスト ボックス 40">
                <a:extLst>
                  <a:ext uri="{FF2B5EF4-FFF2-40B4-BE49-F238E27FC236}">
                    <a16:creationId xmlns:a16="http://schemas.microsoft.com/office/drawing/2014/main" id="{72B837A0-D636-417D-9D60-C114C08E2F77}"/>
                  </a:ext>
                </a:extLst>
              </p:cNvPr>
              <p:cNvSpPr txBox="1"/>
              <p:nvPr/>
            </p:nvSpPr>
            <p:spPr>
              <a:xfrm>
                <a:off x="5670372" y="4199391"/>
                <a:ext cx="1371814" cy="553998"/>
              </a:xfrm>
              <a:prstGeom prst="rect">
                <a:avLst/>
              </a:prstGeom>
              <a:noFill/>
            </p:spPr>
            <p:txBody>
              <a:bodyPr wrap="square" rtlCol="0" anchor="t">
                <a:spAutoFit/>
              </a:bodyPr>
              <a:lstStyle/>
              <a:p>
                <a:r>
                  <a:rPr kumimoji="1" lang="ja-JP" altLang="en-US" sz="1000" b="1">
                    <a:latin typeface="メイリオ" panose="020B0604030504040204" pitchFamily="50" charset="-128"/>
                    <a:ea typeface="メイリオ" panose="020B0604030504040204" pitchFamily="50" charset="-128"/>
                  </a:rPr>
                  <a:t>発射演出</a:t>
                </a:r>
                <a:r>
                  <a:rPr kumimoji="1" lang="en-US" altLang="ja-JP" sz="1000" b="1">
                    <a:latin typeface="メイリオ" panose="020B0604030504040204" pitchFamily="50" charset="-128"/>
                    <a:ea typeface="メイリオ" panose="020B0604030504040204" pitchFamily="50" charset="-128"/>
                  </a:rPr>
                  <a:t>3</a:t>
                </a:r>
              </a:p>
              <a:p>
                <a:r>
                  <a:rPr kumimoji="1" lang="ja-JP" altLang="en-US" sz="1000">
                    <a:latin typeface="メイリオ" panose="020B0604030504040204" pitchFamily="50" charset="-128"/>
                    <a:ea typeface="メイリオ" panose="020B0604030504040204" pitchFamily="50" charset="-128"/>
                  </a:rPr>
                  <a:t>ミサイルが怪獣に飛んでいく。</a:t>
                </a:r>
                <a:endParaRPr kumimoji="1" lang="en-US" altLang="ja-JP" sz="1000">
                  <a:latin typeface="メイリオ" panose="020B0604030504040204" pitchFamily="50" charset="-128"/>
                  <a:ea typeface="メイリオ" panose="020B0604030504040204" pitchFamily="50" charset="-128"/>
                </a:endParaRPr>
              </a:p>
            </p:txBody>
          </p:sp>
          <p:sp>
            <p:nvSpPr>
              <p:cNvPr id="42" name="テキスト ボックス 41">
                <a:extLst>
                  <a:ext uri="{FF2B5EF4-FFF2-40B4-BE49-F238E27FC236}">
                    <a16:creationId xmlns:a16="http://schemas.microsoft.com/office/drawing/2014/main" id="{3790BB94-F876-49E5-AAAE-AF2510D17321}"/>
                  </a:ext>
                </a:extLst>
              </p:cNvPr>
              <p:cNvSpPr txBox="1"/>
              <p:nvPr/>
            </p:nvSpPr>
            <p:spPr>
              <a:xfrm>
                <a:off x="7242025" y="4199391"/>
                <a:ext cx="1371814" cy="400110"/>
              </a:xfrm>
              <a:prstGeom prst="rect">
                <a:avLst/>
              </a:prstGeom>
              <a:noFill/>
            </p:spPr>
            <p:txBody>
              <a:bodyPr wrap="square" rtlCol="0" anchor="t">
                <a:spAutoFit/>
              </a:bodyPr>
              <a:lstStyle/>
              <a:p>
                <a:r>
                  <a:rPr kumimoji="1" lang="ja-JP" altLang="en-US" sz="1000" b="1">
                    <a:latin typeface="メイリオ" panose="020B0604030504040204" pitchFamily="50" charset="-128"/>
                    <a:ea typeface="メイリオ" panose="020B0604030504040204" pitchFamily="50" charset="-128"/>
                  </a:rPr>
                  <a:t>発射演出</a:t>
                </a:r>
                <a:r>
                  <a:rPr kumimoji="1" lang="en-US" altLang="ja-JP" sz="1000" b="1">
                    <a:latin typeface="メイリオ" panose="020B0604030504040204" pitchFamily="50" charset="-128"/>
                    <a:ea typeface="メイリオ" panose="020B0604030504040204" pitchFamily="50" charset="-128"/>
                  </a:rPr>
                  <a:t>4</a:t>
                </a:r>
              </a:p>
              <a:p>
                <a:r>
                  <a:rPr kumimoji="1" lang="ja-JP" altLang="en-US" sz="1000">
                    <a:latin typeface="メイリオ" panose="020B0604030504040204" pitchFamily="50" charset="-128"/>
                    <a:ea typeface="メイリオ" panose="020B0604030504040204" pitchFamily="50" charset="-128"/>
                  </a:rPr>
                  <a:t>ダメージ演出</a:t>
                </a:r>
                <a:endParaRPr kumimoji="1" lang="en-US" altLang="ja-JP" sz="1000">
                  <a:latin typeface="メイリオ" panose="020B0604030504040204" pitchFamily="50" charset="-128"/>
                  <a:ea typeface="メイリオ" panose="020B0604030504040204" pitchFamily="50" charset="-128"/>
                </a:endParaRPr>
              </a:p>
            </p:txBody>
          </p:sp>
          <p:sp>
            <p:nvSpPr>
              <p:cNvPr id="43" name="テキスト ボックス 42">
                <a:extLst>
                  <a:ext uri="{FF2B5EF4-FFF2-40B4-BE49-F238E27FC236}">
                    <a16:creationId xmlns:a16="http://schemas.microsoft.com/office/drawing/2014/main" id="{DAFFAB42-8E93-44F1-8E61-9F74E0211385}"/>
                  </a:ext>
                </a:extLst>
              </p:cNvPr>
              <p:cNvSpPr txBox="1"/>
              <p:nvPr/>
            </p:nvSpPr>
            <p:spPr>
              <a:xfrm>
                <a:off x="2506278" y="4199391"/>
                <a:ext cx="1371814" cy="1169551"/>
              </a:xfrm>
              <a:prstGeom prst="rect">
                <a:avLst/>
              </a:prstGeom>
              <a:noFill/>
            </p:spPr>
            <p:txBody>
              <a:bodyPr wrap="square" rtlCol="0" anchor="t">
                <a:spAutoFit/>
              </a:bodyPr>
              <a:lstStyle/>
              <a:p>
                <a:r>
                  <a:rPr kumimoji="1" lang="ja-JP" altLang="en-US" sz="1000" b="1">
                    <a:latin typeface="メイリオ" panose="020B0604030504040204" pitchFamily="50" charset="-128"/>
                    <a:ea typeface="メイリオ" panose="020B0604030504040204" pitchFamily="50" charset="-128"/>
                  </a:rPr>
                  <a:t>発射演出</a:t>
                </a:r>
                <a:r>
                  <a:rPr kumimoji="1" lang="en-US" altLang="ja-JP" sz="1000" b="1">
                    <a:latin typeface="メイリオ" panose="020B0604030504040204" pitchFamily="50" charset="-128"/>
                    <a:ea typeface="メイリオ" panose="020B0604030504040204" pitchFamily="50" charset="-128"/>
                  </a:rPr>
                  <a:t>1</a:t>
                </a:r>
              </a:p>
              <a:p>
                <a:r>
                  <a:rPr kumimoji="1" lang="ja-JP" altLang="en-US" sz="1000">
                    <a:latin typeface="メイリオ" panose="020B0604030504040204" pitchFamily="50" charset="-128"/>
                    <a:ea typeface="メイリオ" panose="020B0604030504040204" pitchFamily="50" charset="-128"/>
                  </a:rPr>
                  <a:t>支援兵器の脇にその兵科のキャラが立っている。</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その上にキャラのカウントダウンメッセージ。</a:t>
                </a:r>
                <a:endParaRPr kumimoji="1" lang="en-US" altLang="ja-JP" sz="1000">
                  <a:latin typeface="メイリオ" panose="020B0604030504040204" pitchFamily="50" charset="-128"/>
                  <a:ea typeface="メイリオ" panose="020B0604030504040204" pitchFamily="50" charset="-128"/>
                </a:endParaRPr>
              </a:p>
            </p:txBody>
          </p:sp>
        </p:grpSp>
      </p:grpSp>
      <p:sp>
        <p:nvSpPr>
          <p:cNvPr id="44" name="四角形: 角を丸くする 43">
            <a:extLst>
              <a:ext uri="{FF2B5EF4-FFF2-40B4-BE49-F238E27FC236}">
                <a16:creationId xmlns:a16="http://schemas.microsoft.com/office/drawing/2014/main" id="{6A699961-197D-44DA-A446-04893E037702}"/>
              </a:ext>
            </a:extLst>
          </p:cNvPr>
          <p:cNvSpPr/>
          <p:nvPr/>
        </p:nvSpPr>
        <p:spPr>
          <a:xfrm>
            <a:off x="5353722" y="5926142"/>
            <a:ext cx="3086100" cy="400110"/>
          </a:xfrm>
          <a:prstGeom prst="roundRect">
            <a:avLst>
              <a:gd name="adj" fmla="val 16236"/>
            </a:avLst>
          </a:prstGeom>
          <a:solidFill>
            <a:srgbClr val="FFFF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tx1"/>
                </a:solidFill>
              </a:rPr>
              <a:t>シーン攻撃のダメージ表示のルールに準じる。</a:t>
            </a:r>
            <a:endParaRPr kumimoji="1" lang="en-US" altLang="ja-JP" sz="1000">
              <a:solidFill>
                <a:schemeClr val="tx1"/>
              </a:solidFill>
            </a:endParaRPr>
          </a:p>
        </p:txBody>
      </p:sp>
      <p:sp>
        <p:nvSpPr>
          <p:cNvPr id="2" name="テキスト ボックス 1">
            <a:extLst>
              <a:ext uri="{FF2B5EF4-FFF2-40B4-BE49-F238E27FC236}">
                <a16:creationId xmlns:a16="http://schemas.microsoft.com/office/drawing/2014/main" id="{89BD5019-3555-4770-8251-0A22DCB56598}"/>
              </a:ext>
            </a:extLst>
          </p:cNvPr>
          <p:cNvSpPr txBox="1"/>
          <p:nvPr/>
        </p:nvSpPr>
        <p:spPr>
          <a:xfrm>
            <a:off x="2223247" y="2725922"/>
            <a:ext cx="1459054" cy="276999"/>
          </a:xfrm>
          <a:prstGeom prst="rect">
            <a:avLst/>
          </a:prstGeom>
          <a:noFill/>
        </p:spPr>
        <p:txBody>
          <a:bodyPr wrap="none" rtlCol="0">
            <a:spAutoFit/>
          </a:bodyPr>
          <a:lstStyle/>
          <a:p>
            <a:r>
              <a:rPr kumimoji="1" lang="en-US" altLang="ja-JP" sz="1200" b="1" dirty="0">
                <a:solidFill>
                  <a:srgbClr val="FF0000"/>
                </a:solidFill>
              </a:rPr>
              <a:t>※</a:t>
            </a:r>
            <a:r>
              <a:rPr kumimoji="1" lang="ja-JP" altLang="en-US" sz="1200" b="1" dirty="0">
                <a:solidFill>
                  <a:srgbClr val="FF0000"/>
                </a:solidFill>
              </a:rPr>
              <a:t> 次ページに詳細</a:t>
            </a:r>
          </a:p>
        </p:txBody>
      </p:sp>
    </p:spTree>
    <p:extLst>
      <p:ext uri="{BB962C8B-B14F-4D97-AF65-F5344CB8AC3E}">
        <p14:creationId xmlns:p14="http://schemas.microsoft.com/office/powerpoint/2010/main" val="417229888"/>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FC1D4C7-07C3-4A4F-8FF6-58074B71EC80}">
  <ds:schemaRefs>
    <ds:schemaRef ds:uri="http://schemas.microsoft.com/office/2006/documentManagement/types"/>
    <ds:schemaRef ds:uri="http://schemas.microsoft.com/office/2006/metadata/properties"/>
    <ds:schemaRef ds:uri="http://purl.org/dc/terms/"/>
    <ds:schemaRef ds:uri="http://schemas.openxmlformats.org/package/2006/metadata/core-properties"/>
    <ds:schemaRef ds:uri="http://purl.org/dc/dcmitype/"/>
    <ds:schemaRef ds:uri="0296febf-2773-4faf-ae76-6dee2362d0db"/>
    <ds:schemaRef ds:uri="http://schemas.microsoft.com/office/infopath/2007/PartnerControls"/>
    <ds:schemaRef ds:uri="http://www.w3.org/XML/1998/namespace"/>
    <ds:schemaRef ds:uri="http://purl.org/dc/elements/1.1/"/>
  </ds:schemaRefs>
</ds:datastoreItem>
</file>

<file path=customXml/itemProps2.xml><?xml version="1.0" encoding="utf-8"?>
<ds:datastoreItem xmlns:ds="http://schemas.openxmlformats.org/officeDocument/2006/customXml" ds:itemID="{F5330837-4214-469E-BEDE-A536B6BE7E3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328BC5E-C032-49C9-8532-69354B09C2E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61</TotalTime>
  <Words>1885</Words>
  <Application>Microsoft Office PowerPoint</Application>
  <PresentationFormat>画面に合わせる (4:3)</PresentationFormat>
  <Paragraphs>301</Paragraphs>
  <Slides>11</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11</vt:i4>
      </vt:variant>
    </vt:vector>
  </HeadingPairs>
  <TitlesOfParts>
    <vt:vector size="18" baseType="lpstr">
      <vt:lpstr>メイリオ</vt:lpstr>
      <vt:lpstr>Bahnschrift Condensed</vt:lpstr>
      <vt:lpstr>メイリオ</vt:lpstr>
      <vt:lpstr>Century Gothic</vt:lpstr>
      <vt:lpstr>Arial</vt:lpstr>
      <vt:lpstr>游ゴシック</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雄斗 増本</cp:lastModifiedBy>
  <cp:revision>2</cp:revision>
  <dcterms:created xsi:type="dcterms:W3CDTF">2019-06-27T02:30:15Z</dcterms:created>
  <dcterms:modified xsi:type="dcterms:W3CDTF">2019-12-16T08:26:19Z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